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6334200"/>
            <a:ext cx="12191760" cy="6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en-US" sz="4800" spc="-52" strike="noStrike">
                <a:solidFill>
                  <a:srgbClr val="404040"/>
                </a:solidFill>
                <a:latin typeface="Calibri Light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Click to edit Master text styles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800" spc="-1" strike="noStrike">
                <a:solidFill>
                  <a:srgbClr val="404040"/>
                </a:solidFill>
                <a:latin typeface="Calibri"/>
              </a:rPr>
              <a:t>Second level</a:t>
            </a:r>
            <a:endParaRPr b="0" lang="en-US" sz="1800" spc="-1" strike="noStrike">
              <a:solidFill>
                <a:srgbClr val="404040"/>
              </a:solidFill>
              <a:latin typeface="Calibri"/>
            </a:endParaRPr>
          </a:p>
          <a:p>
            <a:pPr lvl="2" marL="56700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Third level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3" marL="74988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Fourth level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4" marL="93276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e48312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Fifth level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1D64982-9ABC-45AE-9EA4-1511DDC59DF3}" type="datetime">
              <a:rPr b="0" lang="en-US" sz="900" spc="-1" strike="noStrike">
                <a:solidFill>
                  <a:srgbClr val="ffffff"/>
                </a:solidFill>
                <a:latin typeface="Calibri"/>
              </a:rPr>
              <a:t>8/31/22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2499AF2-7C9E-4514-A368-B7FD0833F783}" type="slidenum">
              <a:rPr b="0" lang="en-US" sz="1050" spc="-1" strike="noStrike">
                <a:solidFill>
                  <a:srgbClr val="ffffff"/>
                </a:solidFill>
                <a:latin typeface="Calibri"/>
              </a:rPr>
              <a:t>&lt;broj-slajda&gt;</a:t>
            </a:fld>
            <a:endParaRPr b="0" lang="hr-HR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1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1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hr-HR" sz="4800" spc="-52" strike="noStrike">
                <a:solidFill>
                  <a:srgbClr val="404040"/>
                </a:solidFill>
                <a:latin typeface="Calibri Light"/>
              </a:rPr>
              <a:t>Samovrednovanje rada škole 2021./2022.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pPr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hr-HR" sz="2000" spc="-1" strike="noStrike">
                <a:solidFill>
                  <a:srgbClr val="404040"/>
                </a:solidFill>
                <a:latin typeface="Calibri"/>
              </a:rPr>
              <a:t>Oš Ludbreg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hr-HR" sz="2000" spc="-1" strike="noStrike">
                <a:solidFill>
                  <a:srgbClr val="404040"/>
                </a:solidFill>
                <a:latin typeface="Calibri"/>
              </a:rPr>
              <a:t>Kolovoz, 2022.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algn="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e48312"/>
              </a:buClr>
              <a:buFont typeface="Calibri"/>
              <a:buChar char=" "/>
            </a:pPr>
            <a:r>
              <a:rPr b="0" lang="hr-HR" sz="2800" spc="-1" strike="noStrike">
                <a:solidFill>
                  <a:srgbClr val="404040"/>
                </a:solidFill>
                <a:latin typeface="Calibri"/>
              </a:rPr>
              <a:t>UČITELJI</a:t>
            </a: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72" name="Picture 2" descr="Forms response chart. Question title: 6. Educirana/educiran sam samostalno izvoditi nastavu na daljinu bez dodatne potpore.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75" name="Picture 2" descr="Forms response chart. Question title: 7. U nastavi na daljinu snašla/o sam se bolje  nego što sam očekivala/o.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78" name="Picture 2" descr="Forms response chart. Question title: 8. Zadovoljna/zadovoljan sam kako sam realizirala/o nastavu na daljinu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81" name="Picture 2" descr="Forms response chart. Question title: 9. Preporuke MZOa o organizaciji radnog dana učenika tijekom održavanja nastave na daljinu bile su mi korisne.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84" name="Picture 2" descr="Forms response chart. Question title: 10. Upute za vrednovanje i ocjenjivanje tijekom nastave na daljinu bile su mi korisne.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87" name="Picture 2" descr="Forms response chart. Question title: 10. Smatram da je nastava na daljinu dobar i kvalitetan način poučavanja učenik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0" name="Picture 2" descr="Forms response chart. Question title: 11. U ovoj školi učenici uče kako kvalitetno i kulturno komunicirati s drugim ljudim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3" name="Picture 2" descr="Forms response chart. Question title: 12. Moj pristup poučavanju primjeren je potrebama, interesima i dobi učenik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6" name="Picture 2" descr="Forms response chart. Question title: 13. Moje izlaganje i upute za rad jasne su i primjerene svim učenicim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9" name="Picture 2" descr="Forms response chart. Question title: 14. Na nastavi koristim rad u skupinama (timski rad)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48" name="Picture 2" descr="Forms response chart. Question title: Spol. Number of responses: 19 responses."/>
          <p:cNvPicPr/>
          <p:nvPr/>
        </p:nvPicPr>
        <p:blipFill>
          <a:blip r:embed="rId1"/>
          <a:stretch/>
        </p:blipFill>
        <p:spPr>
          <a:xfrm>
            <a:off x="0" y="863640"/>
            <a:ext cx="12191760" cy="51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02" name="Picture 2" descr="Forms response chart. Question title: 15. Na nastavi povezujem sadržaje sa svakodnevnim životom učenik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05" name="Picture 2" descr="Forms response chart. Question title: 16. Pažljivo procjenjujem učenike različitih sposobnosti ili sklonosti, vodeći računa o tome da svatko dobije odgovarajući poticaj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08" name="Picture 2" descr="Forms response chart. Question title: 17. Pri ocjenjivanju vodim računa o individualnom napredovanju učenik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11" name="Picture 2" descr="Forms response chart. Question title: 18. Škola ima dobro razrađen sustav pravednog ocjenjivanja postignuć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14" name="Picture 2" descr="Forms response chart. Question title: 19. S učenicima razgovaram o njihovom postignuću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17" name="Picture 2" descr="Forms response chart. Question title: 20. Koristim ocjenjivanje za procjenu učinkovitosti učenja i vlastitog poučavanja, te postavljanje budućih smjernica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0" name="Picture 2" descr="Forms response chart. Question title: 21. NASTAVA NA DALJINU Koju ste vrstu materijala dijelili u virtualnoj učionici?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3" name="Picture 4" descr=""/>
          <p:cNvPicPr/>
          <p:nvPr/>
        </p:nvPicPr>
        <p:blipFill>
          <a:blip r:embed="rId1"/>
          <a:srcRect l="29200" t="23364" r="30231" b="25337"/>
          <a:stretch/>
        </p:blipFill>
        <p:spPr>
          <a:xfrm>
            <a:off x="2063160" y="560880"/>
            <a:ext cx="8065080" cy="573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6" name="Picture 4" descr=""/>
          <p:cNvPicPr/>
          <p:nvPr/>
        </p:nvPicPr>
        <p:blipFill>
          <a:blip r:embed="rId1"/>
          <a:srcRect l="29316" t="23609" r="30165" b="25337"/>
          <a:stretch/>
        </p:blipFill>
        <p:spPr>
          <a:xfrm>
            <a:off x="1976400" y="509400"/>
            <a:ext cx="8238960" cy="583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9" name="Picture 4" descr=""/>
          <p:cNvPicPr/>
          <p:nvPr/>
        </p:nvPicPr>
        <p:blipFill>
          <a:blip r:embed="rId1"/>
          <a:srcRect l="29316" t="23241" r="30165" b="25337"/>
          <a:stretch/>
        </p:blipFill>
        <p:spPr>
          <a:xfrm>
            <a:off x="2016360" y="495360"/>
            <a:ext cx="8219880" cy="586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51" name="Picture 2" descr="Forms response chart. Question title: Godine radnog iskustva u školi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32" name="Picture 2" descr="Forms response chart. Question title: 1. U našoj školi roditelje se potiče na suradnju s nastavnicima s ciljem praćenja napredovanja učenika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35" name="Picture 2" descr="Forms response chart. Question title: 2.Primjedbe roditelja o postignuću i ocjenama se razmatraju i uvažavaju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38" name="Picture 2" descr="Forms response chart. Question title: 1. Učenici koji se susreću s osobnim problemima u školi dobivaju odgovarajuću podršku pri čemu se vodi računa o privatnosti, povjerljivosti i dostojanstvu učenika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41" name="Picture 2" descr="Forms response chart. Question title: 2 Na probleme učenika reagira se pravovremeno i na odgovarajući način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44" name="Picture 2" descr="Forms response chart. Question title: 1. Stručni suradnici daju podršku , učenicima,učiteljima i njihovim roditeljim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47" name="Picture 2" descr="Forms response chart. Question title: 2. Surađujem sa stručnim suradnicima pri rješavanju različitih problematičnih situacija u školi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50" name="Picture 2" descr="Forms response chart. Question title: 1. Kod učenika se potiče razvoj samopoštovanja, svijest o osobnoj sigurnosti, vjera u vlastito znanje i vještine, te usvajanje etičkih vrijednosti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53" name="Picture 2" descr="Forms response chart. Question title: 2. Škola potiče uključivanje učenika u različite izvannastavne aktivnosti i podržava uključivanje u izvanškolske aktivnosti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56" name="Picture 2" descr="Forms response chart. Question title: 3. Škola dobro informira učenike završnih razreda o mogućnostima nastavka školovanja i budućoj profesionalnoj karijeri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59" name="Picture 2" descr="Forms response chart. Question title: 4.Pružam podršku učenicima u učenju različitim oblicima rada: individualiziranim pristupom, prilagođavanjem sadržaja, suradničkim učenjem i slično.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54" name="Picture 2" descr="Forms response chart. Question title: Djelokrug mog odgojno-obrazovnog rada je:. Number of responses: 19 responses."/>
          <p:cNvPicPr/>
          <p:nvPr/>
        </p:nvPicPr>
        <p:blipFill>
          <a:blip r:embed="rId1"/>
          <a:stretch/>
        </p:blipFill>
        <p:spPr>
          <a:xfrm>
            <a:off x="0" y="863640"/>
            <a:ext cx="12191760" cy="512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62" name="Picture 2" descr="Forms response chart. Question title: 5. Smatram da je nastava na daljinu primjeren i kvalitetan način za poticanje osobnog, socijalnog i emocionalnog razvoja učenika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65" name="Picture 2" descr="Forms response chart. Question title: 1. Škola sudjeluje u projektima koje predlaže lokalna uprava i samouprav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68" name="Picture 2" descr="Forms response chart. Question title: 2. Škola ima dobro razvijene i učinkovite veze s drugim školama i odgojno-obrazovnim ustanovam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71" name="Picture 2" descr="Forms response chart. Question title: 1. Učitelji u ovoj školi se ponašaju u skladu s pravilima i svrhom struke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74" name="Picture 2" descr="Forms response chart. Question title: 2. Učenici u ovoj školi se ponašaju u skladu s odgojnim vrijednostim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77" name="Picture 2" descr="Forms response chart. Question title: 3. Među djelatnicima škole (u zbornici) vladaju dobri međuljudski odnosi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0" name="Picture 2" descr="Forms response chart. Question title: 4. Odnosi su kvalitetni u cjelokupnoj klimi škole.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3" name="Picture 2" descr="Forms response chart. Question title: 5.  Između učitelja i učenika naše škole vladaju dobri odnosi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6" name="Picture 2" descr="Forms response chart. Question title: 6. Znam rješavati probleme vezane uz disciplinu učenika u razredu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89" name="Picture 2" descr="Forms response chart. Question title: 1, Namještaj i oprema škole udovoljavaju odgojno-obrazovnim potrebam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57" name="Picture 2" descr="Forms response chart. Question title: 1. Nastavnim planom i programom jasno su definirani ciljevi i ishodi učenj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92" name="Picture 2" descr="Forms response chart. Question title: 2. Učitelji imaju odgovarajući radni prostor (kabineti)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95" name="Picture 2" descr="Forms response chart. Question title: 3. Svi razrednici i učitelji imaju definirano vrijeme za primanje roditelja (na daljinu-mail, kontakt)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98" name="Picture 2" descr="Forms response chart. Question title: 4. Knjižnica škole je dobro opremljen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01" name="Picture 2" descr="Forms response chart. Question title: 5. Informatička oprema je zadovoljavajuća i dostupna svim učiteljima i učenicim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04" name="Picture 2" descr="Forms response chart. Question title: 1. Zadovoljan/na sam organizacijom i rukovođenjem ravnateljice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07" name="Picture 2" descr="Forms response chart. Question title: 2. Ravnateljica ima jasnu viziju razvoja škole sukladno potrebama svih koji su vezani uz rad škole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10" name="Picture 2" descr="Forms response chart. Question title: 3. Ravnateljica ima osobni kredibilitet i visoku razinu profesionalne kompetencije i predanosti radu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13" name="Picture 2" descr="Forms response chart. Question title: 4. Ravnateljica održava dobre odnose s učenicima, roditeljima, djelatnicima i ustanovama s kojima surađuje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16" name="Picture 2" descr="Forms response chart. Question title: 1. Zadovoljan/na sam suradnjom stručnog suradnika psiholog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19" name="Picture 2" descr="Forms response chart. Question title: 2. Zadovoljan/na sam suradnjom stručne suradnice pedagoginje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60" name="Picture 2" descr="Forms response chart. Question title: 2. Na razini stručnih aktiva usuglašeni su i jasno definirani kriteriji ocjenjivanj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22" name="Picture 2" descr="Forms response chart. Question title: 3. Zadovoljan/na sam suradnjom stručne suradnice logopedinj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25" name="Picture 2" descr="Forms response chart. Question title: 4. Zadovoljan/na sam suradnjom stručnog suradnika knjižničara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28" name="Picture 2" descr="Forms response chart. Question title: 1. Zadovoljan/na sam uvjetima rada u ovoj školi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31" name="Picture 4" descr=""/>
          <p:cNvPicPr/>
          <p:nvPr/>
        </p:nvPicPr>
        <p:blipFill>
          <a:blip r:embed="rId1"/>
          <a:srcRect l="29382" t="18106" r="30096" b="33828"/>
          <a:stretch/>
        </p:blipFill>
        <p:spPr>
          <a:xfrm>
            <a:off x="1677600" y="480960"/>
            <a:ext cx="8836200" cy="589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34" name="Picture 4" descr=""/>
          <p:cNvPicPr/>
          <p:nvPr/>
        </p:nvPicPr>
        <p:blipFill>
          <a:blip r:embed="rId1"/>
          <a:srcRect l="29382" t="17861" r="30096" b="33950"/>
          <a:stretch/>
        </p:blipFill>
        <p:spPr>
          <a:xfrm>
            <a:off x="1929600" y="702360"/>
            <a:ext cx="8332560" cy="557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37" name="Picture 4" descr=""/>
          <p:cNvPicPr/>
          <p:nvPr/>
        </p:nvPicPr>
        <p:blipFill>
          <a:blip r:embed="rId1"/>
          <a:srcRect l="29451" t="17371" r="30165" b="33823"/>
          <a:stretch/>
        </p:blipFill>
        <p:spPr>
          <a:xfrm>
            <a:off x="1947600" y="609120"/>
            <a:ext cx="8296200" cy="563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40" name="Picture 4" descr=""/>
          <p:cNvPicPr/>
          <p:nvPr/>
        </p:nvPicPr>
        <p:blipFill>
          <a:blip r:embed="rId1"/>
          <a:srcRect l="29520" t="39147" r="30234" b="10337"/>
          <a:stretch/>
        </p:blipFill>
        <p:spPr>
          <a:xfrm>
            <a:off x="1944000" y="497880"/>
            <a:ext cx="8303760" cy="586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243" name="Picture 4" descr=""/>
          <p:cNvPicPr/>
          <p:nvPr/>
        </p:nvPicPr>
        <p:blipFill>
          <a:blip r:embed="rId1"/>
          <a:srcRect l="29451" t="39147" r="30165" b="10459"/>
          <a:stretch/>
        </p:blipFill>
        <p:spPr>
          <a:xfrm>
            <a:off x="1956240" y="501840"/>
            <a:ext cx="8340480" cy="585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63" name="Picture 2" descr="Forms response chart. Question title: 3. Nastavni sadržaji primjereni su dobi, individualnim potrebama učenika i njihovom prethodnom iskustvu. Number of responses: 19 responses."/>
          <p:cNvPicPr/>
          <p:nvPr/>
        </p:nvPicPr>
        <p:blipFill>
          <a:blip r:embed="rId1"/>
          <a:stretch/>
        </p:blipFill>
        <p:spPr>
          <a:xfrm>
            <a:off x="0" y="330120"/>
            <a:ext cx="12191760" cy="619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66" name="Picture 2" descr="Forms response chart. Question title: 4. Nastavni sadržaji međupredmetnih tema provode se kvalitetno u našoj školi.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 w="0">
            <a:noFill/>
          </a:ln>
        </p:spPr>
        <p:txBody>
          <a:bodyPr lIns="0" rIns="0">
            <a:no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69" name="Picture 2" descr="Forms response chart. Question title: 5. E- imenik / E-dnevnik je dobar način vođenja pedagoške dokumentacije. Number of responses: 19 responses."/>
          <p:cNvPicPr/>
          <p:nvPr/>
        </p:nvPicPr>
        <p:blipFill>
          <a:blip r:embed="rId1"/>
          <a:stretch/>
        </p:blipFill>
        <p:spPr>
          <a:xfrm>
            <a:off x="0" y="530280"/>
            <a:ext cx="12191760" cy="57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</TotalTime>
  <Application>LibreOffice/7.0.1.2$Windows_X86_64 LibreOffice_project/7cbcfc562f6eb6708b5ff7d7397325de9e764452</Application>
  <Words>14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2022-08-26T09:26:37Z</dcterms:created>
  <dc:creator>Dario Zagorec</dc:creator>
  <dc:description/>
  <dc:language>hr-HR</dc:language>
  <cp:lastModifiedBy>Dario Zagorec</cp:lastModifiedBy>
  <dcterms:modified xsi:type="dcterms:W3CDTF">2022-08-26T09:35:01Z</dcterms:modified>
  <cp:revision>1</cp:revision>
  <dc:subject/>
  <dc:title>Samovrednovanje rada škole 2021./2022.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67</vt:i4>
  </property>
</Properties>
</file>