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6" r:id="rId3"/>
    <p:sldId id="288" r:id="rId4"/>
    <p:sldId id="289" r:id="rId5"/>
    <p:sldId id="290" r:id="rId6"/>
    <p:sldId id="297" r:id="rId7"/>
    <p:sldId id="291" r:id="rId8"/>
    <p:sldId id="292" r:id="rId9"/>
    <p:sldId id="293" r:id="rId10"/>
    <p:sldId id="294" r:id="rId11"/>
    <p:sldId id="284" r:id="rId12"/>
    <p:sldId id="295" r:id="rId13"/>
    <p:sldId id="296" r:id="rId14"/>
    <p:sldId id="28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19.8.2019.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60.mcdrvu.h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artist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gz.hr/hr/v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msu.h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7A77C-3A2A-4B2F-8B4D-D4AA24EB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981" y="1093946"/>
            <a:ext cx="10470037" cy="1243765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MUZEJ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GALERIJA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648B198-09CD-45F2-88AF-80F22577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54" y="2642511"/>
            <a:ext cx="350568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4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CC9038D-0215-490D-9938-EE2AB715C43A}"/>
              </a:ext>
            </a:extLst>
          </p:cNvPr>
          <p:cNvSpPr txBox="1"/>
          <p:nvPr/>
        </p:nvSpPr>
        <p:spPr>
          <a:xfrm>
            <a:off x="653624" y="420960"/>
            <a:ext cx="8637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Postoje i </a:t>
            </a:r>
            <a:r>
              <a:rPr lang="hr-HR" sz="3200" b="1" dirty="0"/>
              <a:t>memorijalni centri </a:t>
            </a:r>
            <a:r>
              <a:rPr lang="hr-HR" sz="3200" dirty="0"/>
              <a:t>koji su posvećeni jednoj osobi (kuća Nikole Tesle u Smiljanu)</a:t>
            </a:r>
          </a:p>
          <a:p>
            <a:r>
              <a:rPr lang="hr-HR" sz="3200" dirty="0"/>
              <a:t>Ili spomenu na neki događaj ili pojavu.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5164A3A-A004-4697-86C7-281070148496}"/>
              </a:ext>
            </a:extLst>
          </p:cNvPr>
          <p:cNvSpPr txBox="1"/>
          <p:nvPr/>
        </p:nvSpPr>
        <p:spPr>
          <a:xfrm>
            <a:off x="653624" y="5941226"/>
            <a:ext cx="809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Memorijalni centar Domovinskog rata Vukovar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32A31B-F288-41DA-A86D-8E7534841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35" y="1990620"/>
            <a:ext cx="3789721" cy="378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: zaobljeni kutovi 4">
            <a:hlinkClick r:id="rId3"/>
            <a:extLst>
              <a:ext uri="{FF2B5EF4-FFF2-40B4-BE49-F238E27FC236}">
                <a16:creationId xmlns:a16="http://schemas.microsoft.com/office/drawing/2014/main" id="{7285E406-5B3F-4C67-BB1E-4BFF603027E1}"/>
              </a:ext>
            </a:extLst>
          </p:cNvPr>
          <p:cNvSpPr/>
          <p:nvPr/>
        </p:nvSpPr>
        <p:spPr>
          <a:xfrm>
            <a:off x="6683022" y="3498979"/>
            <a:ext cx="4594578" cy="773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FFFF00"/>
                </a:solidFill>
              </a:rPr>
              <a:t>VIRTUALNA ŠETNJA</a:t>
            </a:r>
          </a:p>
        </p:txBody>
      </p:sp>
    </p:spTree>
    <p:extLst>
      <p:ext uri="{BB962C8B-B14F-4D97-AF65-F5344CB8AC3E}">
        <p14:creationId xmlns:p14="http://schemas.microsoft.com/office/powerpoint/2010/main" val="8279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D723D47-5E15-494F-ADFC-0986C928BFFA}"/>
              </a:ext>
            </a:extLst>
          </p:cNvPr>
          <p:cNvSpPr txBox="1"/>
          <p:nvPr/>
        </p:nvSpPr>
        <p:spPr>
          <a:xfrm>
            <a:off x="439135" y="768668"/>
            <a:ext cx="565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Neki svjetski poznati muzeji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9B5F55-1803-4EE2-88B1-FA6608D0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4" y="1613088"/>
            <a:ext cx="5694995" cy="388460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D465FE9-7B35-40EA-8875-30C87F841A27}"/>
              </a:ext>
            </a:extLst>
          </p:cNvPr>
          <p:cNvSpPr txBox="1"/>
          <p:nvPr/>
        </p:nvSpPr>
        <p:spPr>
          <a:xfrm>
            <a:off x="10091136" y="5894090"/>
            <a:ext cx="170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London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0393211-D144-48A7-96B1-0C5ADD03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3088"/>
            <a:ext cx="5839066" cy="38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D723D47-5E15-494F-ADFC-0986C928BFFA}"/>
              </a:ext>
            </a:extLst>
          </p:cNvPr>
          <p:cNvSpPr txBox="1"/>
          <p:nvPr/>
        </p:nvSpPr>
        <p:spPr>
          <a:xfrm>
            <a:off x="439135" y="768668"/>
            <a:ext cx="565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Neki svjetski poznati muzeji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D465FE9-7B35-40EA-8875-30C87F841A27}"/>
              </a:ext>
            </a:extLst>
          </p:cNvPr>
          <p:cNvSpPr txBox="1"/>
          <p:nvPr/>
        </p:nvSpPr>
        <p:spPr>
          <a:xfrm>
            <a:off x="9595554" y="6040846"/>
            <a:ext cx="25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New York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3D60DF8-A3AA-4E94-8F58-C6A941C2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63" y="1506412"/>
            <a:ext cx="6300659" cy="472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2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D723D47-5E15-494F-ADFC-0986C928BFFA}"/>
              </a:ext>
            </a:extLst>
          </p:cNvPr>
          <p:cNvSpPr txBox="1"/>
          <p:nvPr/>
        </p:nvSpPr>
        <p:spPr>
          <a:xfrm>
            <a:off x="439135" y="407390"/>
            <a:ext cx="565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Neki svjetski poznati muzeji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D465FE9-7B35-40EA-8875-30C87F841A27}"/>
              </a:ext>
            </a:extLst>
          </p:cNvPr>
          <p:cNvSpPr txBox="1"/>
          <p:nvPr/>
        </p:nvSpPr>
        <p:spPr>
          <a:xfrm>
            <a:off x="4623297" y="5995691"/>
            <a:ext cx="25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New York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17763C-146F-4307-9A25-F516C8A0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5" y="1353443"/>
            <a:ext cx="4001276" cy="509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7F6DEA4-2CC7-4E03-B265-B85A2462E2E5}"/>
              </a:ext>
            </a:extLst>
          </p:cNvPr>
          <p:cNvSpPr txBox="1"/>
          <p:nvPr/>
        </p:nvSpPr>
        <p:spPr>
          <a:xfrm>
            <a:off x="4897116" y="1519345"/>
            <a:ext cx="7091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Poznati muzej </a:t>
            </a:r>
            <a:r>
              <a:rPr lang="hr-HR" sz="3200" dirty="0" err="1"/>
              <a:t>moderme</a:t>
            </a:r>
            <a:r>
              <a:rPr lang="hr-HR" sz="3200" dirty="0"/>
              <a:t> </a:t>
            </a:r>
            <a:r>
              <a:rPr lang="hr-HR" sz="3200" dirty="0" err="1"/>
              <a:t>umjetnoti</a:t>
            </a:r>
            <a:r>
              <a:rPr lang="hr-HR" sz="3200" dirty="0"/>
              <a:t> u   New Yorku </a:t>
            </a:r>
            <a:r>
              <a:rPr lang="hr-HR" sz="3200" dirty="0" err="1"/>
              <a:t>MoMA</a:t>
            </a:r>
            <a:r>
              <a:rPr lang="hr-HR" sz="3200" dirty="0"/>
              <a:t> sadrži gotovo 200 000 umjetničkih djela od čega je na internetu dostupno više od 81 000 djela.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296704F-D11D-4871-B95B-389A17CBBD4B}"/>
              </a:ext>
            </a:extLst>
          </p:cNvPr>
          <p:cNvSpPr/>
          <p:nvPr/>
        </p:nvSpPr>
        <p:spPr>
          <a:xfrm>
            <a:off x="5403422" y="4181734"/>
            <a:ext cx="5699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 pomoć tražilice mogu se vidjeti poznata djela mnogih slavnih svjetskih umjetnika.</a:t>
            </a:r>
          </a:p>
        </p:txBody>
      </p:sp>
      <p:sp>
        <p:nvSpPr>
          <p:cNvPr id="7" name="Pravokutnik: zaobljeni kutovi 6">
            <a:hlinkClick r:id="rId3"/>
            <a:extLst>
              <a:ext uri="{FF2B5EF4-FFF2-40B4-BE49-F238E27FC236}">
                <a16:creationId xmlns:a16="http://schemas.microsoft.com/office/drawing/2014/main" id="{3C85F96B-B3D4-443A-9411-381C3DC99E24}"/>
              </a:ext>
            </a:extLst>
          </p:cNvPr>
          <p:cNvSpPr/>
          <p:nvPr/>
        </p:nvSpPr>
        <p:spPr>
          <a:xfrm>
            <a:off x="5921520" y="5095444"/>
            <a:ext cx="4594578" cy="773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>
                <a:solidFill>
                  <a:srgbClr val="FFFF00"/>
                </a:solidFill>
              </a:rPr>
              <a:t>MoMA</a:t>
            </a:r>
            <a:r>
              <a:rPr lang="hr-HR" sz="2800" b="1" dirty="0">
                <a:solidFill>
                  <a:srgbClr val="FFFF00"/>
                </a:solidFill>
              </a:rPr>
              <a:t> - tražilica</a:t>
            </a:r>
          </a:p>
        </p:txBody>
      </p:sp>
    </p:spTree>
    <p:extLst>
      <p:ext uri="{BB962C8B-B14F-4D97-AF65-F5344CB8AC3E}">
        <p14:creationId xmlns:p14="http://schemas.microsoft.com/office/powerpoint/2010/main" val="1776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30B2907-9D03-4ADE-9EA7-EED2BA6E6955}"/>
              </a:ext>
            </a:extLst>
          </p:cNvPr>
          <p:cNvSpPr txBox="1"/>
          <p:nvPr/>
        </p:nvSpPr>
        <p:spPr>
          <a:xfrm>
            <a:off x="597216" y="589440"/>
            <a:ext cx="10610393" cy="567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ZADATAK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Posjeti muzej ili galeriju u svojem mjestu.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Prije posjete istraži što je u muzeju izloženo.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Pripremi pitanja za </a:t>
            </a:r>
            <a:r>
              <a:rPr lang="hr-HR" sz="3200" b="1" dirty="0">
                <a:solidFill>
                  <a:srgbClr val="FF0000"/>
                </a:solidFill>
              </a:rPr>
              <a:t>kustosa</a:t>
            </a:r>
            <a:r>
              <a:rPr lang="hr-HR" sz="3200" dirty="0"/>
              <a:t> o svemu što te zanima.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Saznaj čime se muzej još bavi osim postavljanjem izložbi.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Istraži što je u stalnom postavu muzeja.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Nauči značenje riječi </a:t>
            </a:r>
            <a:r>
              <a:rPr lang="hr-HR" sz="3200" b="1" dirty="0">
                <a:solidFill>
                  <a:srgbClr val="FF0000"/>
                </a:solidFill>
              </a:rPr>
              <a:t>EKSPONAT</a:t>
            </a:r>
            <a:r>
              <a:rPr lang="hr-HR" sz="3200" dirty="0"/>
              <a:t> (</a:t>
            </a:r>
            <a:r>
              <a:rPr lang="pl-PL" sz="3200" dirty="0"/>
              <a:t>izložak, predmet izložen na izložbi, u muzeju).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139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DE21D95-F2E7-4757-A7D0-616B6575A56D}"/>
              </a:ext>
            </a:extLst>
          </p:cNvPr>
          <p:cNvSpPr txBox="1"/>
          <p:nvPr/>
        </p:nvSpPr>
        <p:spPr>
          <a:xfrm>
            <a:off x="478929" y="491530"/>
            <a:ext cx="8941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MUZEJ</a:t>
            </a:r>
            <a:r>
              <a:rPr lang="hr-HR" sz="3200" dirty="0"/>
              <a:t> je u davna vremena bio prostor u kojem su se sastajali umjetnici i znanstvenici.</a:t>
            </a:r>
          </a:p>
          <a:p>
            <a:endParaRPr lang="hr-HR" sz="3200" dirty="0"/>
          </a:p>
          <a:p>
            <a:r>
              <a:rPr lang="hr-HR" sz="3200" dirty="0"/>
              <a:t>Danas ta riječ ima drugačije značenje.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24E88B1-0E4A-4D3D-AE99-704A3CEF00C5}"/>
              </a:ext>
            </a:extLst>
          </p:cNvPr>
          <p:cNvSpPr txBox="1"/>
          <p:nvPr/>
        </p:nvSpPr>
        <p:spPr>
          <a:xfrm>
            <a:off x="478929" y="2633268"/>
            <a:ext cx="111937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Muzej je ustanova ili zgrada u kojoj se čuvaju, proučavaju i izlažu: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FC2CB59-3C81-4AF4-BA83-03FE12E59C79}"/>
              </a:ext>
            </a:extLst>
          </p:cNvPr>
          <p:cNvSpPr txBox="1"/>
          <p:nvPr/>
        </p:nvSpPr>
        <p:spPr>
          <a:xfrm>
            <a:off x="6776342" y="4852083"/>
            <a:ext cx="478648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prirodoznanstveni, tehnički i slični predmeti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ACD4DF-90DF-454D-AA7F-D0A106DF08F9}"/>
              </a:ext>
            </a:extLst>
          </p:cNvPr>
          <p:cNvSpPr txBox="1"/>
          <p:nvPr/>
        </p:nvSpPr>
        <p:spPr>
          <a:xfrm>
            <a:off x="6776343" y="4011980"/>
            <a:ext cx="478648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zbirke starina i umjetnina i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9983CD0-7D6E-4362-AEF5-266AFAB9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60" y="3429000"/>
            <a:ext cx="4210663" cy="281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7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19757" y="667068"/>
            <a:ext cx="722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MUZEJI</a:t>
            </a:r>
            <a:r>
              <a:rPr lang="hr-HR" sz="3200" dirty="0"/>
              <a:t> se dijele na dvije velike skupine: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44A086D-F8B9-4EDE-AE25-242CDD71C2A6}"/>
              </a:ext>
            </a:extLst>
          </p:cNvPr>
          <p:cNvSpPr txBox="1"/>
          <p:nvPr/>
        </p:nvSpPr>
        <p:spPr>
          <a:xfrm>
            <a:off x="1297372" y="1516395"/>
            <a:ext cx="234865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ZNANSTVENI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691C889-4085-4F9F-9857-00E5FE6D015F}"/>
              </a:ext>
            </a:extLst>
          </p:cNvPr>
          <p:cNvSpPr txBox="1"/>
          <p:nvPr/>
        </p:nvSpPr>
        <p:spPr>
          <a:xfrm>
            <a:off x="7013548" y="1534482"/>
            <a:ext cx="234865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UMJETNIČKI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38118DC-1EB2-401E-949F-B09348FDB715}"/>
              </a:ext>
            </a:extLst>
          </p:cNvPr>
          <p:cNvSpPr txBox="1"/>
          <p:nvPr/>
        </p:nvSpPr>
        <p:spPr>
          <a:xfrm>
            <a:off x="610538" y="2369348"/>
            <a:ext cx="3722324" cy="4031873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3200" dirty="0"/>
              <a:t>povijesni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arheološki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etnografski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prirodoslovni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tehnički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vojni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školski…</a:t>
            </a:r>
          </a:p>
          <a:p>
            <a:endParaRPr lang="hr-HR" sz="32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37A0E32-B2CC-4705-B9B3-D418F97CAEAC}"/>
              </a:ext>
            </a:extLst>
          </p:cNvPr>
          <p:cNvSpPr txBox="1"/>
          <p:nvPr/>
        </p:nvSpPr>
        <p:spPr>
          <a:xfrm>
            <a:off x="4883664" y="2401896"/>
            <a:ext cx="6608425" cy="4031873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/>
              <a:t>namijenjen djelima </a:t>
            </a:r>
            <a:r>
              <a:rPr lang="hr-HR" sz="3200" i="1" dirty="0"/>
              <a:t>likovne umjetnosti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slikarstvo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kiparstvo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grafika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predmeti primijenjene umjetnosti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film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kazalište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glazba…</a:t>
            </a:r>
          </a:p>
        </p:txBody>
      </p:sp>
    </p:spTree>
    <p:extLst>
      <p:ext uri="{BB962C8B-B14F-4D97-AF65-F5344CB8AC3E}">
        <p14:creationId xmlns:p14="http://schemas.microsoft.com/office/powerpoint/2010/main" val="17692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42334" y="1005735"/>
            <a:ext cx="80049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Uz naziv </a:t>
            </a:r>
            <a:r>
              <a:rPr lang="hr-HR" sz="3200" b="1" dirty="0"/>
              <a:t>MUZEJ</a:t>
            </a:r>
            <a:r>
              <a:rPr lang="hr-HR" sz="3200" dirty="0"/>
              <a:t> često se rabi i naziv </a:t>
            </a:r>
            <a:r>
              <a:rPr lang="hr-HR" sz="3200" b="1" dirty="0"/>
              <a:t>GALERIJA</a:t>
            </a:r>
            <a:r>
              <a:rPr lang="hr-HR" sz="3200" dirty="0"/>
              <a:t> koja se koristi npr. za prikupljanje i izlaganje veće zbirke slika i skulptura.</a:t>
            </a:r>
          </a:p>
          <a:p>
            <a:endParaRPr lang="hr-HR" sz="3200" dirty="0"/>
          </a:p>
          <a:p>
            <a:r>
              <a:rPr lang="hr-HR" sz="3200" dirty="0"/>
              <a:t>Mnogi muzeji osim izložaba i istraživačkog  rada nude i obrazovne sadržaje kao što su radionice za djecu.</a:t>
            </a:r>
          </a:p>
          <a:p>
            <a:endParaRPr lang="hr-HR" sz="3200" dirty="0"/>
          </a:p>
          <a:p>
            <a:r>
              <a:rPr lang="hr-HR" sz="3200" dirty="0"/>
              <a:t>Moderni muzeji prenose izlaganje eksponata i u slobodni prostor (muzeji na otvorenome).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E13B468-F449-4604-8DB2-BA83FBDA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87" y="2028249"/>
            <a:ext cx="28860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9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53624" y="420960"/>
            <a:ext cx="423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Hrvatski povijesni muzej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922EA7-570C-44C0-B661-D80C5B4AE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55" y="1056780"/>
            <a:ext cx="3641873" cy="538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8FAA32D-881C-4CDE-B324-373A034E5B1B}"/>
              </a:ext>
            </a:extLst>
          </p:cNvPr>
          <p:cNvSpPr txBox="1"/>
          <p:nvPr/>
        </p:nvSpPr>
        <p:spPr>
          <a:xfrm>
            <a:off x="10839664" y="5852265"/>
            <a:ext cx="83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6749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53624" y="420960"/>
            <a:ext cx="423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Muzej grada Zagreba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8FAA32D-881C-4CDE-B324-373A034E5B1B}"/>
              </a:ext>
            </a:extLst>
          </p:cNvPr>
          <p:cNvSpPr txBox="1"/>
          <p:nvPr/>
        </p:nvSpPr>
        <p:spPr>
          <a:xfrm>
            <a:off x="10839664" y="5852265"/>
            <a:ext cx="83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RH</a:t>
            </a:r>
          </a:p>
        </p:txBody>
      </p:sp>
      <p:sp>
        <p:nvSpPr>
          <p:cNvPr id="5" name="Pravokutnik: zaobljeni kutovi 4">
            <a:hlinkClick r:id="rId2"/>
            <a:extLst>
              <a:ext uri="{FF2B5EF4-FFF2-40B4-BE49-F238E27FC236}">
                <a16:creationId xmlns:a16="http://schemas.microsoft.com/office/drawing/2014/main" id="{171AE2C3-A242-413F-ACD2-71FF4E57F361}"/>
              </a:ext>
            </a:extLst>
          </p:cNvPr>
          <p:cNvSpPr/>
          <p:nvPr/>
        </p:nvSpPr>
        <p:spPr>
          <a:xfrm>
            <a:off x="7298269" y="3332271"/>
            <a:ext cx="4594578" cy="773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FFFF00"/>
                </a:solidFill>
              </a:rPr>
              <a:t>VIRTUALNA ŠETNJA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D78A6F-F8D4-4C67-868F-DF66D522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585279"/>
            <a:ext cx="6356776" cy="426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5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53624" y="420960"/>
            <a:ext cx="423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Arheološki muzej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85A1A7-35F5-4642-8945-9B35D539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73" y="1175069"/>
            <a:ext cx="7826837" cy="51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4A2FA4D-B836-4476-B968-BD2ACD5A1F03}"/>
              </a:ext>
            </a:extLst>
          </p:cNvPr>
          <p:cNvSpPr txBox="1"/>
          <p:nvPr/>
        </p:nvSpPr>
        <p:spPr>
          <a:xfrm>
            <a:off x="10839664" y="5852265"/>
            <a:ext cx="83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23101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53624" y="420960"/>
            <a:ext cx="423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Muzej Mimara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15289C-A732-46AA-835C-F82C8733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1600775"/>
            <a:ext cx="11221156" cy="444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647766F-600B-48B4-A7B2-C4A9C9248FB8}"/>
              </a:ext>
            </a:extLst>
          </p:cNvPr>
          <p:cNvSpPr txBox="1"/>
          <p:nvPr/>
        </p:nvSpPr>
        <p:spPr>
          <a:xfrm>
            <a:off x="11099308" y="6042483"/>
            <a:ext cx="83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18365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AAD31CE-1973-4011-BA3E-D07C16C41B9B}"/>
              </a:ext>
            </a:extLst>
          </p:cNvPr>
          <p:cNvSpPr txBox="1"/>
          <p:nvPr/>
        </p:nvSpPr>
        <p:spPr>
          <a:xfrm>
            <a:off x="653624" y="420960"/>
            <a:ext cx="633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Muzej suvremene umjetnosti</a:t>
            </a:r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00B5A744-9501-41B9-8D4E-6628CDDBE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5" y="1400846"/>
            <a:ext cx="7224889" cy="481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9779DAE-9B60-4098-8262-56DEE56E0E33}"/>
              </a:ext>
            </a:extLst>
          </p:cNvPr>
          <p:cNvSpPr txBox="1"/>
          <p:nvPr/>
        </p:nvSpPr>
        <p:spPr>
          <a:xfrm>
            <a:off x="10839664" y="5852265"/>
            <a:ext cx="83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9692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308</Words>
  <Application>Microsoft Office PowerPoint</Application>
  <PresentationFormat>Široki zaslon</PresentationFormat>
  <Paragraphs>61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MUZEJ GALERIJA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Muzej, galerija</dc:title>
  <dc:creator>Lidija Križanić</dc:creator>
  <cp:lastModifiedBy>Lidija Križanić</cp:lastModifiedBy>
  <cp:revision>45</cp:revision>
  <dcterms:created xsi:type="dcterms:W3CDTF">2019-07-31T11:35:24Z</dcterms:created>
  <dcterms:modified xsi:type="dcterms:W3CDTF">2019-08-19T21:53:05Z</dcterms:modified>
</cp:coreProperties>
</file>