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8" r:id="rId4"/>
    <p:sldId id="281" r:id="rId5"/>
    <p:sldId id="282" r:id="rId6"/>
    <p:sldId id="260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62" r:id="rId20"/>
    <p:sldId id="296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389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662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0358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543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9055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4098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820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085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491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214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71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921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783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276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077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796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C6B3DE-EEB3-40EF-B452-63E78C7C7ACB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7A4968-3281-4D45-88F8-A7FC05A876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52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OSNOVNA ŠKOLA LUDBREG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Uloga i zadaće razrednika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5014664" cy="1800200"/>
          </a:xfrm>
        </p:spPr>
        <p:txBody>
          <a:bodyPr>
            <a:normAutofit/>
          </a:bodyPr>
          <a:lstStyle/>
          <a:p>
            <a:r>
              <a:rPr lang="hr-HR" dirty="0" smtClean="0"/>
              <a:t>SJEDNICA UČITELJSKOG VIJEĆA</a:t>
            </a:r>
          </a:p>
          <a:p>
            <a:r>
              <a:rPr lang="hr-HR" dirty="0" smtClean="0"/>
              <a:t>23.11.2016.</a:t>
            </a:r>
          </a:p>
          <a:p>
            <a:r>
              <a:rPr lang="hr-HR" dirty="0" smtClean="0"/>
              <a:t>Pedagoginja: Ana </a:t>
            </a:r>
            <a:r>
              <a:rPr lang="hr-HR" dirty="0" err="1" smtClean="0"/>
              <a:t>Šamarija</a:t>
            </a:r>
            <a:endParaRPr lang="hr-H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ZBORNICA – TIMSKI RAD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RAZLIČITA OČEKIVANJA PREMA OSOBI R </a:t>
            </a:r>
          </a:p>
          <a:p>
            <a:endParaRPr lang="hr-HR" dirty="0" smtClean="0"/>
          </a:p>
          <a:p>
            <a:r>
              <a:rPr lang="hr-HR" dirty="0" smtClean="0"/>
              <a:t>PRIMJERI IZ RAZREDA: </a:t>
            </a:r>
          </a:p>
          <a:p>
            <a:pPr marL="109728" indent="0">
              <a:buNone/>
            </a:pPr>
            <a:r>
              <a:rPr lang="hr-HR" dirty="0" smtClean="0"/>
              <a:t>Ako se učenici žale na rad ili postupke predmetnog učitelja (kako postupiti?)</a:t>
            </a:r>
          </a:p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r>
              <a:rPr lang="hr-HR" dirty="0" smtClean="0"/>
              <a:t>Razredna vijeća – koja očekivanja imaju kolege?</a:t>
            </a:r>
          </a:p>
          <a:p>
            <a:pPr marL="109728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284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hr-HR" dirty="0" smtClean="0"/>
              <a:t>„Zbornica je orkestar u kojem svatko svira na svom instrumentu. Znamo kakav zvuk to sviranje može proizvesti ako ne postoji zajednička skladba i ako dirigent ne zna svoj posao. Svaki svirač zadužen je za svoju dionicu, ali ima i razvijenu svijest o pripadanju orkestru. Ne može svirati kako mu padne na pamet u određenom trenutku.” </a:t>
            </a:r>
          </a:p>
          <a:p>
            <a:pPr marL="109728" indent="0" algn="r">
              <a:buNone/>
            </a:pPr>
            <a:r>
              <a:rPr lang="hr-HR" dirty="0" smtClean="0"/>
              <a:t>(Razredničke didaskalije)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716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Ravnatelji - </a:t>
            </a:r>
            <a:r>
              <a:rPr lang="hr-HR" i="1" dirty="0" smtClean="0"/>
              <a:t>dirigenti</a:t>
            </a:r>
            <a:endParaRPr lang="hr-HR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hr-HR" dirty="0" smtClean="0"/>
              <a:t>Ravnatelji bi voljeli da osoba R (kao i ostali učitelji) bude: </a:t>
            </a:r>
          </a:p>
          <a:p>
            <a:pPr marL="109728" indent="0">
              <a:buNone/>
            </a:pPr>
            <a:r>
              <a:rPr lang="hr-HR" dirty="0" smtClean="0"/>
              <a:t>- Dobar komunikator, dosljedna, pravedna, odgovorna, sposobna za timski rad, poštena, demokratična, iskrena, profesionalna, povjerljiva, dobar administrator, osoba koja pravodobno, točno i samostalno ispunjava sve zahtjeve pedagoške dokumentacije i ostale administrativne poslove.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713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7639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Osoba R (kao i ostali učitelji) bi voljela da ravnatelj bude: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323528" y="2348880"/>
            <a:ext cx="8229600" cy="4325112"/>
          </a:xfrm>
        </p:spPr>
        <p:txBody>
          <a:bodyPr>
            <a:normAutofit/>
          </a:bodyPr>
          <a:lstStyle/>
          <a:p>
            <a:r>
              <a:rPr lang="hr-HR" dirty="0" smtClean="0"/>
              <a:t>Odgovorna, pouzdana, humana, pravedna osoba koja zna prepoznati vrijednosti u drugim ljudima i poticati ih na razvoj</a:t>
            </a:r>
          </a:p>
          <a:p>
            <a:r>
              <a:rPr lang="hr-HR" dirty="0" smtClean="0"/>
              <a:t>Koja podržava i pomaže realizaciju kvalitetnih ideja </a:t>
            </a:r>
          </a:p>
          <a:p>
            <a:r>
              <a:rPr lang="hr-HR" dirty="0" smtClean="0"/>
              <a:t>Osoba s jasnim stavom prema svima (ne štiti i ne povlađuje)</a:t>
            </a:r>
          </a:p>
          <a:p>
            <a:r>
              <a:rPr lang="hr-HR" dirty="0" smtClean="0"/>
              <a:t>Koja zna slušati i pomoći</a:t>
            </a:r>
          </a:p>
          <a:p>
            <a:r>
              <a:rPr lang="hr-HR" dirty="0" smtClean="0"/>
              <a:t>Osoba s razvijenim komunikacijskim vještinama kao uzor svima</a:t>
            </a:r>
          </a:p>
          <a:p>
            <a:r>
              <a:rPr lang="hr-HR" dirty="0" smtClean="0"/>
              <a:t>Osoba koja zna surađivati, a ne naređivati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525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1894" y="116632"/>
            <a:ext cx="7773338" cy="1596177"/>
          </a:xfrm>
        </p:spPr>
        <p:txBody>
          <a:bodyPr>
            <a:normAutofit/>
          </a:bodyPr>
          <a:lstStyle/>
          <a:p>
            <a:r>
              <a:rPr lang="hr-HR" dirty="0" smtClean="0"/>
              <a:t>Suradnja s pedagogom i psihologom</a:t>
            </a:r>
            <a:endParaRPr lang="hr-HR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280920" cy="537321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hr-HR" dirty="0" smtClean="0"/>
              <a:t>Usporedba sa ulogom šaptača u kazalištu – glas koji može osobu R  usmjeriti, ponuditi suradnju i biti neizostavna podrška na sceni zvanoj razred.</a:t>
            </a:r>
          </a:p>
          <a:p>
            <a:pPr marL="109728" indent="0">
              <a:buNone/>
            </a:pPr>
            <a:r>
              <a:rPr lang="hr-HR" dirty="0" smtClean="0"/>
              <a:t>Pedagozi i psiholozi bi voljeli ovakvu osobu za ulogu osobe R:</a:t>
            </a:r>
          </a:p>
          <a:p>
            <a:pPr>
              <a:buFontTx/>
              <a:buChar char="-"/>
            </a:pPr>
            <a:r>
              <a:rPr lang="hr-HR" dirty="0" smtClean="0"/>
              <a:t>Pedagoški voditelj razrednog odjeljenja</a:t>
            </a:r>
          </a:p>
          <a:p>
            <a:pPr>
              <a:buFontTx/>
              <a:buChar char="-"/>
            </a:pPr>
            <a:r>
              <a:rPr lang="hr-HR" dirty="0" smtClean="0"/>
              <a:t>Administrativni voditelj razrednog odjeljenja</a:t>
            </a:r>
          </a:p>
          <a:p>
            <a:pPr>
              <a:buFontTx/>
              <a:buChar char="-"/>
            </a:pPr>
            <a:r>
              <a:rPr lang="hr-HR" dirty="0" smtClean="0"/>
              <a:t>Prvi i najvažniji suradnik roditeljima</a:t>
            </a:r>
          </a:p>
          <a:p>
            <a:pPr>
              <a:buFontTx/>
              <a:buChar char="-"/>
            </a:pPr>
            <a:r>
              <a:rPr lang="hr-HR" dirty="0" smtClean="0"/>
              <a:t>Učitelj – voditelj razrednog vijeća</a:t>
            </a:r>
          </a:p>
          <a:p>
            <a:pPr>
              <a:buFontTx/>
              <a:buChar char="-"/>
            </a:pPr>
            <a:r>
              <a:rPr lang="hr-HR" dirty="0" smtClean="0"/>
              <a:t>Čovjek – individua</a:t>
            </a:r>
          </a:p>
          <a:p>
            <a:pPr>
              <a:buFontTx/>
              <a:buChar char="-"/>
            </a:pPr>
            <a:r>
              <a:rPr lang="hr-HR" dirty="0" smtClean="0"/>
              <a:t>Profesionalac u svom poslu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901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hr-HR" dirty="0" smtClean="0"/>
              <a:t>Osoba R (i ostali učitelji) imaju pravo pogledati u smjeru šaptača </a:t>
            </a:r>
            <a:r>
              <a:rPr lang="hr-HR" dirty="0" smtClean="0">
                <a:solidFill>
                  <a:srgbClr val="FF0000"/>
                </a:solidFill>
              </a:rPr>
              <a:t>i izreći mu što očekuje</a:t>
            </a:r>
            <a:r>
              <a:rPr lang="hr-HR" dirty="0" smtClean="0"/>
              <a:t>:</a:t>
            </a:r>
          </a:p>
          <a:p>
            <a:pPr marL="109728" indent="0">
              <a:buNone/>
            </a:pPr>
            <a:endParaRPr lang="hr-HR" dirty="0" smtClean="0"/>
          </a:p>
          <a:p>
            <a:r>
              <a:rPr lang="hr-HR" dirty="0" smtClean="0"/>
              <a:t>Podrška u rješavanju problema u razredu (individualni razgovori s učenicima i roditeljima)</a:t>
            </a:r>
          </a:p>
          <a:p>
            <a:r>
              <a:rPr lang="hr-HR" dirty="0" smtClean="0"/>
              <a:t>Vođenje radionica na temu vezanu uz neki problem u razredu</a:t>
            </a:r>
          </a:p>
          <a:p>
            <a:r>
              <a:rPr lang="hr-HR" dirty="0" smtClean="0"/>
              <a:t>Savjetovanje o vođenju razreda </a:t>
            </a:r>
          </a:p>
          <a:p>
            <a:r>
              <a:rPr lang="hr-HR" dirty="0" smtClean="0"/>
              <a:t>Upućivanje na pedagošku literaturu</a:t>
            </a:r>
          </a:p>
          <a:p>
            <a:r>
              <a:rPr lang="hr-HR" dirty="0" smtClean="0"/>
              <a:t>Pomoć u rješavanju komunikacijskih problema s RV</a:t>
            </a:r>
          </a:p>
          <a:p>
            <a:r>
              <a:rPr lang="hr-HR" dirty="0" smtClean="0"/>
              <a:t>Usmjeravanje u vođenju pedagoške dokumentacije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4570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Suradnja s roditeljima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Roditelji bi voljeli u ulozi osobe R vidjeti ovakvu osobu:</a:t>
            </a:r>
          </a:p>
          <a:p>
            <a:r>
              <a:rPr lang="hr-HR" dirty="0" smtClean="0"/>
              <a:t>Pravednu, objektivnu, poštenu, punu razumijevanja, brižnu, susretljivu, komunikativnu, ljubaznu, strpljivu, profesionalnu, smirenu, povjerljivu, iskrenu, odgovornu osobu koja radi na individualnom pristupu učeniku s dobrim pedagoškim stavom.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364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22867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r-HR" dirty="0"/>
              <a:t>Osoba R bi voljela isto takve roditelje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8001470" cy="3424107"/>
          </a:xfrm>
        </p:spPr>
        <p:txBody>
          <a:bodyPr/>
          <a:lstStyle/>
          <a:p>
            <a:r>
              <a:rPr lang="hr-HR" dirty="0" smtClean="0"/>
              <a:t>(uzeti u obzir različite stilove roditeljstva) </a:t>
            </a:r>
          </a:p>
          <a:p>
            <a:pPr>
              <a:buFontTx/>
              <a:buChar char="-"/>
            </a:pPr>
            <a:r>
              <a:rPr lang="hr-HR" dirty="0" smtClean="0"/>
              <a:t>previše zaštitnički, prestrogi, previše očekuju, oni koji ne brinu adekvatno o djetetu, nemoćni u odnosu prema djetetu, ali postoje i oni koji su jako dobra podrška osobi R). </a:t>
            </a:r>
          </a:p>
          <a:p>
            <a:pPr>
              <a:buFontTx/>
              <a:buChar char="-"/>
            </a:pPr>
            <a:r>
              <a:rPr lang="hr-HR" dirty="0" smtClean="0"/>
              <a:t>Roditeljski sastanci – poželjno je poslati roditeljima poruku: „Ja znam što radim i zašto to radim.”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6137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Metode ispitivanja odgojnih postupaka roditelja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Anonimni upitnik za učenike</a:t>
            </a:r>
          </a:p>
          <a:p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 smtClean="0"/>
              <a:t>što učenici cijene kod roditelja, što im stalno ponavljaju, a ide im na živce, ponašanje, što bi voljeli da bude drugačije u ponašanju svojih roditelja?..</a:t>
            </a:r>
          </a:p>
          <a:p>
            <a:r>
              <a:rPr lang="hr-HR" dirty="0" smtClean="0"/>
              <a:t>Na roditeljskim sastancima – očekivanja roditelja od razrednika, uključivanje učenika…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1694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2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251385" cy="640469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Razrednik- najsloženije zaduženje svakog učitelja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79512" y="3212976"/>
            <a:ext cx="8229600" cy="4325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4000" dirty="0" smtClean="0"/>
              <a:t>Pedagoški </a:t>
            </a:r>
          </a:p>
          <a:p>
            <a:pPr algn="ctr">
              <a:buNone/>
            </a:pPr>
            <a:r>
              <a:rPr lang="hr-HR" sz="4000" dirty="0" smtClean="0"/>
              <a:t>organizacijski </a:t>
            </a:r>
          </a:p>
          <a:p>
            <a:pPr algn="ctr">
              <a:buNone/>
            </a:pPr>
            <a:r>
              <a:rPr lang="hr-HR" sz="4000" dirty="0" smtClean="0"/>
              <a:t>administrativni rukovoditelj odjela</a:t>
            </a:r>
          </a:p>
          <a:p>
            <a:pPr>
              <a:buNone/>
            </a:pPr>
            <a:endParaRPr lang="hr-HR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 descr="Povezana slik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2" y="404663"/>
            <a:ext cx="7847108" cy="603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0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1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126362"/>
            <a:ext cx="9144000" cy="67316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066800"/>
          </a:xfrm>
        </p:spPr>
        <p:txBody>
          <a:bodyPr/>
          <a:lstStyle/>
          <a:p>
            <a:r>
              <a:rPr lang="hr-HR" dirty="0" smtClean="0"/>
              <a:t>PRAVILNICI O RADU RAZREDNIKA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57200" y="1687488"/>
            <a:ext cx="8229600" cy="4887048"/>
          </a:xfrm>
        </p:spPr>
        <p:txBody>
          <a:bodyPr>
            <a:normAutofit/>
          </a:bodyPr>
          <a:lstStyle/>
          <a:p>
            <a:r>
              <a:rPr lang="hr-HR" dirty="0"/>
              <a:t>PRAVILNIK O TJEDNIM RADNIM OBVEZAMA UČITELJA I STRUČNIH SURADNIKA U OSNOVNOJ ŠKOLI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/>
              <a:t>PRAVILNIK O NAČINIMA, POSTUPCIMA I ELEMENTIMA VREDNOVANJA UČENIKA U OSNOVNOJ I SREDNJOJ ŠKOLI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PRAVILNIK </a:t>
            </a:r>
            <a:r>
              <a:rPr lang="hr-HR" dirty="0"/>
              <a:t>O NAČINU POSTUPANJA ODGOJNO­ ­OBRAZOVNIH RADNIKA ŠKOLSKIH USTANOVA U PODUZIMANJU MJERA ZAŠTITE PRAVA UČENIKA TE PRIJAVE SVAKOG KRŠENJA TIH PRAVA NADLEŽNIM TIJELIMA </a:t>
            </a:r>
            <a:endParaRPr lang="hr-HR" dirty="0" smtClean="0"/>
          </a:p>
          <a:p>
            <a:r>
              <a:rPr lang="hr-HR" dirty="0" smtClean="0"/>
              <a:t>I mnogi drugi…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93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Zašto postoje Pravilnici? </a:t>
            </a:r>
          </a:p>
          <a:p>
            <a:endParaRPr lang="hr-HR" dirty="0" smtClean="0"/>
          </a:p>
          <a:p>
            <a:pPr marL="109728" indent="0">
              <a:buNone/>
            </a:pPr>
            <a:r>
              <a:rPr lang="hr-HR" dirty="0" smtClean="0"/>
              <a:t>Nekako treba obuzdati kaos, oni su strogo slovo na papiru. Pomažu u bilo kojem sustavu kao oslonac kad treba ostvarivati neka prava.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5394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34684"/>
            <a:ext cx="8279158" cy="1596177"/>
          </a:xfrm>
        </p:spPr>
        <p:txBody>
          <a:bodyPr>
            <a:normAutofit/>
          </a:bodyPr>
          <a:lstStyle/>
          <a:p>
            <a:r>
              <a:rPr lang="hr-HR" dirty="0" smtClean="0"/>
              <a:t>Lik razrednika – kako učenici vide 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50018" y="1722131"/>
            <a:ext cx="4678758" cy="3424107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hr-HR" sz="3600" dirty="0" smtClean="0"/>
              <a:t>Razumno je očekivati strpljivu, strogu, ali pravednu, pristupačnu, razumnu, odgovornu, kreativnu, prilagodljivu, domišljatu, povjerljivu, optimističnu, dobronamjernu, humanu, organiziranu, simpatičnu osobu.</a:t>
            </a:r>
          </a:p>
        </p:txBody>
      </p:sp>
      <p:sp>
        <p:nvSpPr>
          <p:cNvPr id="4" name="AutoShape 2" descr="Slikovni rezultat za teacher charac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Slikovni rezultat za teacher charac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105" y="5003558"/>
            <a:ext cx="1692018" cy="173012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219" y="1185871"/>
            <a:ext cx="3419872" cy="41801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4609080"/>
            <a:ext cx="1485849" cy="22489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KRUG KVALITETE – MODEL ZA RAD U RAZREDU</a:t>
            </a:r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1043525" y="2209800"/>
            <a:ext cx="6480719" cy="4322181"/>
            <a:chOff x="1793169" y="2250572"/>
            <a:chExt cx="5210306" cy="4322181"/>
          </a:xfrm>
        </p:grpSpPr>
        <p:sp>
          <p:nvSpPr>
            <p:cNvPr id="7" name="Prostoručno 6"/>
            <p:cNvSpPr/>
            <p:nvPr/>
          </p:nvSpPr>
          <p:spPr>
            <a:xfrm>
              <a:off x="3414220" y="2250572"/>
              <a:ext cx="1545059" cy="1004288"/>
            </a:xfrm>
            <a:custGeom>
              <a:avLst/>
              <a:gdLst>
                <a:gd name="connsiteX0" fmla="*/ 0 w 1545059"/>
                <a:gd name="connsiteY0" fmla="*/ 167385 h 1004288"/>
                <a:gd name="connsiteX1" fmla="*/ 167385 w 1545059"/>
                <a:gd name="connsiteY1" fmla="*/ 0 h 1004288"/>
                <a:gd name="connsiteX2" fmla="*/ 1377674 w 1545059"/>
                <a:gd name="connsiteY2" fmla="*/ 0 h 1004288"/>
                <a:gd name="connsiteX3" fmla="*/ 1545059 w 1545059"/>
                <a:gd name="connsiteY3" fmla="*/ 167385 h 1004288"/>
                <a:gd name="connsiteX4" fmla="*/ 1545059 w 1545059"/>
                <a:gd name="connsiteY4" fmla="*/ 836903 h 1004288"/>
                <a:gd name="connsiteX5" fmla="*/ 1377674 w 1545059"/>
                <a:gd name="connsiteY5" fmla="*/ 1004288 h 1004288"/>
                <a:gd name="connsiteX6" fmla="*/ 167385 w 1545059"/>
                <a:gd name="connsiteY6" fmla="*/ 1004288 h 1004288"/>
                <a:gd name="connsiteX7" fmla="*/ 0 w 1545059"/>
                <a:gd name="connsiteY7" fmla="*/ 836903 h 1004288"/>
                <a:gd name="connsiteX8" fmla="*/ 0 w 1545059"/>
                <a:gd name="connsiteY8" fmla="*/ 167385 h 100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059" h="1004288">
                  <a:moveTo>
                    <a:pt x="0" y="167385"/>
                  </a:moveTo>
                  <a:cubicBezTo>
                    <a:pt x="0" y="74941"/>
                    <a:pt x="74941" y="0"/>
                    <a:pt x="167385" y="0"/>
                  </a:cubicBezTo>
                  <a:lnTo>
                    <a:pt x="1377674" y="0"/>
                  </a:lnTo>
                  <a:cubicBezTo>
                    <a:pt x="1470118" y="0"/>
                    <a:pt x="1545059" y="74941"/>
                    <a:pt x="1545059" y="167385"/>
                  </a:cubicBezTo>
                  <a:lnTo>
                    <a:pt x="1545059" y="836903"/>
                  </a:lnTo>
                  <a:cubicBezTo>
                    <a:pt x="1545059" y="929347"/>
                    <a:pt x="1470118" y="1004288"/>
                    <a:pt x="1377674" y="1004288"/>
                  </a:cubicBezTo>
                  <a:lnTo>
                    <a:pt x="167385" y="1004288"/>
                  </a:lnTo>
                  <a:cubicBezTo>
                    <a:pt x="74941" y="1004288"/>
                    <a:pt x="0" y="929347"/>
                    <a:pt x="0" y="836903"/>
                  </a:cubicBezTo>
                  <a:lnTo>
                    <a:pt x="0" y="1673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5" tIns="113795" rIns="113795" bIns="113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700" kern="1200" dirty="0" smtClean="0"/>
                <a:t>Koraci </a:t>
              </a:r>
              <a:endParaRPr lang="hr-HR" sz="1700" kern="1200" dirty="0"/>
            </a:p>
          </p:txBody>
        </p:sp>
        <p:sp>
          <p:nvSpPr>
            <p:cNvPr id="8" name="Prostoručno 7"/>
            <p:cNvSpPr/>
            <p:nvPr/>
          </p:nvSpPr>
          <p:spPr>
            <a:xfrm>
              <a:off x="2913053" y="2752716"/>
              <a:ext cx="3317893" cy="33178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42601" y="196760"/>
                  </a:moveTo>
                  <a:arcTo wR="1658946" hR="1658946" stAng="17891339" swAng="2625407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ručno 8"/>
            <p:cNvSpPr/>
            <p:nvPr/>
          </p:nvSpPr>
          <p:spPr>
            <a:xfrm>
              <a:off x="5458416" y="3909518"/>
              <a:ext cx="1545059" cy="1004288"/>
            </a:xfrm>
            <a:custGeom>
              <a:avLst/>
              <a:gdLst>
                <a:gd name="connsiteX0" fmla="*/ 0 w 1545059"/>
                <a:gd name="connsiteY0" fmla="*/ 167385 h 1004288"/>
                <a:gd name="connsiteX1" fmla="*/ 167385 w 1545059"/>
                <a:gd name="connsiteY1" fmla="*/ 0 h 1004288"/>
                <a:gd name="connsiteX2" fmla="*/ 1377674 w 1545059"/>
                <a:gd name="connsiteY2" fmla="*/ 0 h 1004288"/>
                <a:gd name="connsiteX3" fmla="*/ 1545059 w 1545059"/>
                <a:gd name="connsiteY3" fmla="*/ 167385 h 1004288"/>
                <a:gd name="connsiteX4" fmla="*/ 1545059 w 1545059"/>
                <a:gd name="connsiteY4" fmla="*/ 836903 h 1004288"/>
                <a:gd name="connsiteX5" fmla="*/ 1377674 w 1545059"/>
                <a:gd name="connsiteY5" fmla="*/ 1004288 h 1004288"/>
                <a:gd name="connsiteX6" fmla="*/ 167385 w 1545059"/>
                <a:gd name="connsiteY6" fmla="*/ 1004288 h 1004288"/>
                <a:gd name="connsiteX7" fmla="*/ 0 w 1545059"/>
                <a:gd name="connsiteY7" fmla="*/ 836903 h 1004288"/>
                <a:gd name="connsiteX8" fmla="*/ 0 w 1545059"/>
                <a:gd name="connsiteY8" fmla="*/ 167385 h 100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059" h="1004288">
                  <a:moveTo>
                    <a:pt x="0" y="167385"/>
                  </a:moveTo>
                  <a:cubicBezTo>
                    <a:pt x="0" y="74941"/>
                    <a:pt x="74941" y="0"/>
                    <a:pt x="167385" y="0"/>
                  </a:cubicBezTo>
                  <a:lnTo>
                    <a:pt x="1377674" y="0"/>
                  </a:lnTo>
                  <a:cubicBezTo>
                    <a:pt x="1470118" y="0"/>
                    <a:pt x="1545059" y="74941"/>
                    <a:pt x="1545059" y="167385"/>
                  </a:cubicBezTo>
                  <a:lnTo>
                    <a:pt x="1545059" y="836903"/>
                  </a:lnTo>
                  <a:cubicBezTo>
                    <a:pt x="1545059" y="929347"/>
                    <a:pt x="1470118" y="1004288"/>
                    <a:pt x="1377674" y="1004288"/>
                  </a:cubicBezTo>
                  <a:lnTo>
                    <a:pt x="167385" y="1004288"/>
                  </a:lnTo>
                  <a:cubicBezTo>
                    <a:pt x="74941" y="1004288"/>
                    <a:pt x="0" y="929347"/>
                    <a:pt x="0" y="836903"/>
                  </a:cubicBezTo>
                  <a:lnTo>
                    <a:pt x="0" y="1673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5" tIns="113795" rIns="113795" bIns="113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700" kern="1200" dirty="0" smtClean="0"/>
                <a:t>Dijagnoza</a:t>
              </a:r>
              <a:endParaRPr lang="hr-HR" sz="1700" kern="1200" dirty="0"/>
            </a:p>
          </p:txBody>
        </p:sp>
        <p:sp>
          <p:nvSpPr>
            <p:cNvPr id="10" name="Prostoručno 9"/>
            <p:cNvSpPr/>
            <p:nvPr/>
          </p:nvSpPr>
          <p:spPr>
            <a:xfrm>
              <a:off x="2913053" y="2752716"/>
              <a:ext cx="3317893" cy="33178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236212" y="2173082"/>
                  </a:moveTo>
                  <a:arcTo wR="1658946" hR="1658946" stAng="1083254" swAng="2625407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ručno 10"/>
            <p:cNvSpPr/>
            <p:nvPr/>
          </p:nvSpPr>
          <p:spPr>
            <a:xfrm>
              <a:off x="3466016" y="5568465"/>
              <a:ext cx="1545059" cy="1004288"/>
            </a:xfrm>
            <a:custGeom>
              <a:avLst/>
              <a:gdLst>
                <a:gd name="connsiteX0" fmla="*/ 0 w 1545059"/>
                <a:gd name="connsiteY0" fmla="*/ 167385 h 1004288"/>
                <a:gd name="connsiteX1" fmla="*/ 167385 w 1545059"/>
                <a:gd name="connsiteY1" fmla="*/ 0 h 1004288"/>
                <a:gd name="connsiteX2" fmla="*/ 1377674 w 1545059"/>
                <a:gd name="connsiteY2" fmla="*/ 0 h 1004288"/>
                <a:gd name="connsiteX3" fmla="*/ 1545059 w 1545059"/>
                <a:gd name="connsiteY3" fmla="*/ 167385 h 1004288"/>
                <a:gd name="connsiteX4" fmla="*/ 1545059 w 1545059"/>
                <a:gd name="connsiteY4" fmla="*/ 836903 h 1004288"/>
                <a:gd name="connsiteX5" fmla="*/ 1377674 w 1545059"/>
                <a:gd name="connsiteY5" fmla="*/ 1004288 h 1004288"/>
                <a:gd name="connsiteX6" fmla="*/ 167385 w 1545059"/>
                <a:gd name="connsiteY6" fmla="*/ 1004288 h 1004288"/>
                <a:gd name="connsiteX7" fmla="*/ 0 w 1545059"/>
                <a:gd name="connsiteY7" fmla="*/ 836903 h 1004288"/>
                <a:gd name="connsiteX8" fmla="*/ 0 w 1545059"/>
                <a:gd name="connsiteY8" fmla="*/ 167385 h 100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059" h="1004288">
                  <a:moveTo>
                    <a:pt x="0" y="167385"/>
                  </a:moveTo>
                  <a:cubicBezTo>
                    <a:pt x="0" y="74941"/>
                    <a:pt x="74941" y="0"/>
                    <a:pt x="167385" y="0"/>
                  </a:cubicBezTo>
                  <a:lnTo>
                    <a:pt x="1377674" y="0"/>
                  </a:lnTo>
                  <a:cubicBezTo>
                    <a:pt x="1470118" y="0"/>
                    <a:pt x="1545059" y="74941"/>
                    <a:pt x="1545059" y="167385"/>
                  </a:cubicBezTo>
                  <a:lnTo>
                    <a:pt x="1545059" y="836903"/>
                  </a:lnTo>
                  <a:cubicBezTo>
                    <a:pt x="1545059" y="929347"/>
                    <a:pt x="1470118" y="1004288"/>
                    <a:pt x="1377674" y="1004288"/>
                  </a:cubicBezTo>
                  <a:lnTo>
                    <a:pt x="167385" y="1004288"/>
                  </a:lnTo>
                  <a:cubicBezTo>
                    <a:pt x="74941" y="1004288"/>
                    <a:pt x="0" y="929347"/>
                    <a:pt x="0" y="836903"/>
                  </a:cubicBezTo>
                  <a:lnTo>
                    <a:pt x="0" y="1673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5" tIns="113795" rIns="113795" bIns="113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700" kern="1200" dirty="0" smtClean="0"/>
                <a:t>Reflektiranje </a:t>
              </a:r>
              <a:endParaRPr lang="hr-HR" sz="1700" kern="1200" dirty="0"/>
            </a:p>
          </p:txBody>
        </p:sp>
        <p:sp>
          <p:nvSpPr>
            <p:cNvPr id="12" name="Prostoručno 11"/>
            <p:cNvSpPr/>
            <p:nvPr/>
          </p:nvSpPr>
          <p:spPr>
            <a:xfrm>
              <a:off x="2913053" y="2752716"/>
              <a:ext cx="3317893" cy="33178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75291" y="3121132"/>
                  </a:moveTo>
                  <a:arcTo wR="1658946" hR="1658946" stAng="7091339" swAng="2625407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rostoručno 12"/>
            <p:cNvSpPr/>
            <p:nvPr/>
          </p:nvSpPr>
          <p:spPr>
            <a:xfrm>
              <a:off x="1793169" y="3909518"/>
              <a:ext cx="1545059" cy="1004288"/>
            </a:xfrm>
            <a:custGeom>
              <a:avLst/>
              <a:gdLst>
                <a:gd name="connsiteX0" fmla="*/ 0 w 1545059"/>
                <a:gd name="connsiteY0" fmla="*/ 167385 h 1004288"/>
                <a:gd name="connsiteX1" fmla="*/ 167385 w 1545059"/>
                <a:gd name="connsiteY1" fmla="*/ 0 h 1004288"/>
                <a:gd name="connsiteX2" fmla="*/ 1377674 w 1545059"/>
                <a:gd name="connsiteY2" fmla="*/ 0 h 1004288"/>
                <a:gd name="connsiteX3" fmla="*/ 1545059 w 1545059"/>
                <a:gd name="connsiteY3" fmla="*/ 167385 h 1004288"/>
                <a:gd name="connsiteX4" fmla="*/ 1545059 w 1545059"/>
                <a:gd name="connsiteY4" fmla="*/ 836903 h 1004288"/>
                <a:gd name="connsiteX5" fmla="*/ 1377674 w 1545059"/>
                <a:gd name="connsiteY5" fmla="*/ 1004288 h 1004288"/>
                <a:gd name="connsiteX6" fmla="*/ 167385 w 1545059"/>
                <a:gd name="connsiteY6" fmla="*/ 1004288 h 1004288"/>
                <a:gd name="connsiteX7" fmla="*/ 0 w 1545059"/>
                <a:gd name="connsiteY7" fmla="*/ 836903 h 1004288"/>
                <a:gd name="connsiteX8" fmla="*/ 0 w 1545059"/>
                <a:gd name="connsiteY8" fmla="*/ 167385 h 100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059" h="1004288">
                  <a:moveTo>
                    <a:pt x="0" y="167385"/>
                  </a:moveTo>
                  <a:cubicBezTo>
                    <a:pt x="0" y="74941"/>
                    <a:pt x="74941" y="0"/>
                    <a:pt x="167385" y="0"/>
                  </a:cubicBezTo>
                  <a:lnTo>
                    <a:pt x="1377674" y="0"/>
                  </a:lnTo>
                  <a:cubicBezTo>
                    <a:pt x="1470118" y="0"/>
                    <a:pt x="1545059" y="74941"/>
                    <a:pt x="1545059" y="167385"/>
                  </a:cubicBezTo>
                  <a:lnTo>
                    <a:pt x="1545059" y="836903"/>
                  </a:lnTo>
                  <a:cubicBezTo>
                    <a:pt x="1545059" y="929347"/>
                    <a:pt x="1470118" y="1004288"/>
                    <a:pt x="1377674" y="1004288"/>
                  </a:cubicBezTo>
                  <a:lnTo>
                    <a:pt x="167385" y="1004288"/>
                  </a:lnTo>
                  <a:cubicBezTo>
                    <a:pt x="74941" y="1004288"/>
                    <a:pt x="0" y="929347"/>
                    <a:pt x="0" y="836903"/>
                  </a:cubicBezTo>
                  <a:lnTo>
                    <a:pt x="0" y="1673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5" tIns="113795" rIns="113795" bIns="113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700" kern="1200" dirty="0" smtClean="0"/>
                <a:t>Cilj </a:t>
              </a:r>
              <a:endParaRPr lang="hr-HR" sz="1700" kern="1200" dirty="0"/>
            </a:p>
          </p:txBody>
        </p:sp>
        <p:sp>
          <p:nvSpPr>
            <p:cNvPr id="14" name="Prostoručno 13"/>
            <p:cNvSpPr/>
            <p:nvPr/>
          </p:nvSpPr>
          <p:spPr>
            <a:xfrm>
              <a:off x="2913053" y="2752716"/>
              <a:ext cx="3317893" cy="33178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80" y="1144810"/>
                  </a:moveTo>
                  <a:arcTo wR="1658946" hR="1658946" stAng="11883254" swAng="2625407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5" name="TekstniOkvir 14"/>
          <p:cNvSpPr txBox="1"/>
          <p:nvPr/>
        </p:nvSpPr>
        <p:spPr>
          <a:xfrm>
            <a:off x="3059832" y="4171828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KRUG KVALITETE</a:t>
            </a:r>
            <a:endParaRPr lang="hr-HR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5535694" y="234934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VODITI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18" name="Ravni poveznik sa strelicom 17"/>
          <p:cNvCxnSpPr/>
          <p:nvPr/>
        </p:nvCxnSpPr>
        <p:spPr>
          <a:xfrm>
            <a:off x="4992953" y="2446185"/>
            <a:ext cx="527261" cy="29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/>
          <p:cNvSpPr txBox="1"/>
          <p:nvPr/>
        </p:nvSpPr>
        <p:spPr>
          <a:xfrm>
            <a:off x="7956294" y="38024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PRATITI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22" name="Ravni poveznik sa strelicom 21"/>
          <p:cNvCxnSpPr>
            <a:endCxn id="20" idx="1"/>
          </p:cNvCxnSpPr>
          <p:nvPr/>
        </p:nvCxnSpPr>
        <p:spPr>
          <a:xfrm flipV="1">
            <a:off x="7380312" y="3987162"/>
            <a:ext cx="575982" cy="89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/>
          <p:cNvSpPr txBox="1"/>
          <p:nvPr/>
        </p:nvSpPr>
        <p:spPr>
          <a:xfrm>
            <a:off x="5507938" y="5778921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TRAŽENJE RJEŠENJA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26" name="Ravni poveznik sa strelicom 25"/>
          <p:cNvCxnSpPr>
            <a:endCxn id="24" idx="1"/>
          </p:cNvCxnSpPr>
          <p:nvPr/>
        </p:nvCxnSpPr>
        <p:spPr>
          <a:xfrm flipV="1">
            <a:off x="4981618" y="5963587"/>
            <a:ext cx="526320" cy="59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11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-31560"/>
            <a:ext cx="7773338" cy="1596177"/>
          </a:xfrm>
        </p:spPr>
        <p:txBody>
          <a:bodyPr/>
          <a:lstStyle/>
          <a:p>
            <a:r>
              <a:rPr lang="hr-HR" dirty="0" smtClean="0"/>
              <a:t>KORACI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323528" y="1564617"/>
            <a:ext cx="8205386" cy="3424107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hr-HR" dirty="0" smtClean="0"/>
              <a:t>1.Korak – osoba R razumije da ona VODI RAZRED</a:t>
            </a:r>
          </a:p>
          <a:p>
            <a:pPr marL="109728" indent="0">
              <a:buNone/>
            </a:pPr>
            <a:r>
              <a:rPr lang="hr-HR" dirty="0" smtClean="0"/>
              <a:t>2. Korak – osoba R PRATI, SLUŠA, GLEDA što se događa u razredu i postavlja dijagnozu kada uoči problem (</a:t>
            </a:r>
            <a:r>
              <a:rPr lang="hr-HR" dirty="0" err="1" smtClean="0"/>
              <a:t>npr.anketama</a:t>
            </a:r>
            <a:r>
              <a:rPr lang="hr-HR" dirty="0" smtClean="0"/>
              <a:t>)</a:t>
            </a:r>
          </a:p>
          <a:p>
            <a:pPr marL="109728" indent="0">
              <a:buNone/>
            </a:pPr>
            <a:r>
              <a:rPr lang="hr-HR" dirty="0" smtClean="0"/>
              <a:t>3. Korak – osoba R REFLEKTIRA učenicima rezultate anketa (postavlja pitanje učenicima: </a:t>
            </a:r>
          </a:p>
          <a:p>
            <a:pPr marL="109728" indent="0">
              <a:buNone/>
            </a:pPr>
            <a:r>
              <a:rPr lang="hr-HR" dirty="0" smtClean="0"/>
              <a:t>Što vi vidite?)</a:t>
            </a:r>
          </a:p>
          <a:p>
            <a:pPr marL="109728" indent="0">
              <a:buNone/>
            </a:pPr>
            <a:r>
              <a:rPr lang="hr-HR" dirty="0" smtClean="0"/>
              <a:t>4.Korak – osoba R VODI  UČENIKE PREMA POSTAVLJANJU CILJA (koji u sebi sadrži prijedloge za rješavanje problema)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966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SATOVI RAZREDNIKA -- NAPRAVITI </a:t>
            </a:r>
            <a:r>
              <a:rPr lang="hr-HR" dirty="0"/>
              <a:t>PLAN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hr-HR" dirty="0" smtClean="0"/>
              <a:t>UZ 35 PROPISANIH SATI U NJIH TREBA </a:t>
            </a:r>
            <a:r>
              <a:rPr lang="hr-HR" i="1" dirty="0" smtClean="0"/>
              <a:t>UTRPATI </a:t>
            </a:r>
            <a:r>
              <a:rPr lang="hr-HR" dirty="0" smtClean="0"/>
              <a:t>I OVO: </a:t>
            </a:r>
          </a:p>
          <a:p>
            <a:pPr marL="109728" indent="0">
              <a:buNone/>
            </a:pPr>
            <a:r>
              <a:rPr lang="hr-HR" dirty="0" smtClean="0"/>
              <a:t>- Prikupljanje ispričnica i opravdavanje izostanaka,</a:t>
            </a:r>
          </a:p>
          <a:p>
            <a:pPr>
              <a:buFontTx/>
              <a:buChar char="-"/>
            </a:pPr>
            <a:r>
              <a:rPr lang="hr-HR" dirty="0" smtClean="0"/>
              <a:t>Aktualna problematika –problemi </a:t>
            </a:r>
            <a:r>
              <a:rPr lang="hr-HR" dirty="0" err="1" smtClean="0"/>
              <a:t>učenja,odnos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Obavještavanje roditelja o ponašanju i učenju njihova djeteta</a:t>
            </a:r>
          </a:p>
          <a:p>
            <a:pPr>
              <a:buFontTx/>
              <a:buChar char="-"/>
            </a:pPr>
            <a:r>
              <a:rPr lang="hr-HR" dirty="0" smtClean="0"/>
              <a:t>Tematska predavanja i radionice</a:t>
            </a:r>
          </a:p>
          <a:p>
            <a:pPr>
              <a:buFontTx/>
              <a:buChar char="-"/>
            </a:pPr>
            <a:r>
              <a:rPr lang="hr-HR" dirty="0" smtClean="0"/>
              <a:t>Provođenje razgovora o izletima i ekskurzijama</a:t>
            </a:r>
          </a:p>
          <a:p>
            <a:pPr>
              <a:buFontTx/>
              <a:buChar char="-"/>
            </a:pPr>
            <a:r>
              <a:rPr lang="hr-HR" dirty="0" smtClean="0"/>
              <a:t>Organizacija raznih aktivnosti (posjeti, suradnja)</a:t>
            </a:r>
          </a:p>
          <a:p>
            <a:pPr>
              <a:buFontTx/>
              <a:buChar char="-"/>
            </a:pPr>
            <a:r>
              <a:rPr lang="hr-HR" dirty="0" smtClean="0"/>
              <a:t>Evaluacija rada na kraju polugodišta i </a:t>
            </a:r>
            <a:r>
              <a:rPr lang="hr-HR" dirty="0" err="1" smtClean="0"/>
              <a:t>šk.god</a:t>
            </a:r>
            <a:r>
              <a:rPr lang="hr-H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2245597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368</TotalTime>
  <Words>846</Words>
  <Application>Microsoft Office PowerPoint</Application>
  <PresentationFormat>Prikaz na zaslonu (4:3)</PresentationFormat>
  <Paragraphs>92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Tw Cen MT</vt:lpstr>
      <vt:lpstr>Kapljica</vt:lpstr>
      <vt:lpstr>OSNOVNA ŠKOLA LUDBREG  Uloga i zadaće razrednika</vt:lpstr>
      <vt:lpstr>Razrednik- najsloženije zaduženje svakog učitelja </vt:lpstr>
      <vt:lpstr>PowerPointova prezentacija</vt:lpstr>
      <vt:lpstr>PRAVILNICI O RADU RAZREDNIKA</vt:lpstr>
      <vt:lpstr>PowerPointova prezentacija</vt:lpstr>
      <vt:lpstr>Lik razrednika – kako učenici vide R</vt:lpstr>
      <vt:lpstr>KRUG KVALITETE – MODEL ZA RAD U RAZREDU</vt:lpstr>
      <vt:lpstr>KORACI</vt:lpstr>
      <vt:lpstr>SATOVI RAZREDNIKA -- NAPRAVITI PLAN</vt:lpstr>
      <vt:lpstr>ZBORNICA – TIMSKI RAD</vt:lpstr>
      <vt:lpstr>PowerPointova prezentacija</vt:lpstr>
      <vt:lpstr>Ravnatelji - dirigenti</vt:lpstr>
      <vt:lpstr>Osoba R (kao i ostali učitelji) bi voljela da ravnatelj bude:</vt:lpstr>
      <vt:lpstr>Suradnja s pedagogom i psihologom</vt:lpstr>
      <vt:lpstr>PowerPointova prezentacija</vt:lpstr>
      <vt:lpstr>Suradnja s roditeljima</vt:lpstr>
      <vt:lpstr>Osoba R bi voljela isto takve roditelje </vt:lpstr>
      <vt:lpstr>Metode ispitivanja odgojnih postupaka roditelja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ŠKOLA LUDBREG  Obveze razrednika</dc:title>
  <dc:creator>USER</dc:creator>
  <cp:lastModifiedBy>korisnik</cp:lastModifiedBy>
  <cp:revision>37</cp:revision>
  <dcterms:created xsi:type="dcterms:W3CDTF">2014-09-16T16:11:05Z</dcterms:created>
  <dcterms:modified xsi:type="dcterms:W3CDTF">2016-11-23T13:52:32Z</dcterms:modified>
</cp:coreProperties>
</file>