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8" r:id="rId6"/>
    <p:sldId id="269" r:id="rId7"/>
    <p:sldId id="270" r:id="rId8"/>
    <p:sldId id="271" r:id="rId9"/>
    <p:sldId id="282" r:id="rId10"/>
    <p:sldId id="283" r:id="rId11"/>
    <p:sldId id="261" r:id="rId12"/>
    <p:sldId id="276" r:id="rId13"/>
    <p:sldId id="281" r:id="rId14"/>
    <p:sldId id="262" r:id="rId15"/>
    <p:sldId id="263" r:id="rId16"/>
    <p:sldId id="264" r:id="rId17"/>
    <p:sldId id="265" r:id="rId18"/>
    <p:sldId id="266" r:id="rId19"/>
    <p:sldId id="273" r:id="rId20"/>
    <p:sldId id="277" r:id="rId21"/>
    <p:sldId id="278" r:id="rId22"/>
    <p:sldId id="274" r:id="rId23"/>
    <p:sldId id="275" r:id="rId24"/>
    <p:sldId id="279" r:id="rId25"/>
    <p:sldId id="280" r:id="rId26"/>
    <p:sldId id="284" r:id="rId27"/>
    <p:sldId id="27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hr-HR" smtClean="0"/>
              <a:t>Uredite stil naslova matrice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smtClean="0"/>
              <a:t>Uredite stil podnaslova matrice</a:t>
            </a:r>
            <a:endParaRPr lang="en-US" dirty="0"/>
          </a:p>
        </p:txBody>
      </p:sp>
      <p:sp>
        <p:nvSpPr>
          <p:cNvPr id="4" name="Date Placeholder 3"/>
          <p:cNvSpPr>
            <a:spLocks noGrp="1"/>
          </p:cNvSpPr>
          <p:nvPr>
            <p:ph type="dt" sz="half" idx="10"/>
          </p:nvPr>
        </p:nvSpPr>
        <p:spPr/>
        <p:txBody>
          <a:bodyPr/>
          <a:lstStyle/>
          <a:p>
            <a:fld id="{3663BBFF-77C1-4BF1-A3B2-2505841100BA}" type="datetimeFigureOut">
              <a:rPr lang="en-US" dirty="0"/>
              <a:t>3/17/2016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hr-HR" smtClean="0"/>
              <a:t>Uredite stil naslova matrice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smtClean="0"/>
              <a:t>Kliknite ikonu da biste dodali  sliku</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5EC93879-1153-42D3-8EC7-7A3CC94658D3}" type="datetimeFigureOut">
              <a:rPr lang="en-US" dirty="0"/>
              <a:t>3/17/2016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hr-HR" smtClean="0"/>
              <a:t>Uredite stil naslova matrice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382E1496-D8B1-4FDC-98A5-AD2561A2EE12}" type="datetimeFigureOut">
              <a:rPr lang="en-US" dirty="0"/>
              <a:t>3/17/2016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hr-HR" smtClean="0"/>
              <a:t>Uredite stil naslova matrice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08AD3855-5B08-4570-810C-DE4498675D2C}" type="datetimeFigureOut">
              <a:rPr lang="en-US" dirty="0"/>
              <a:t>3/17/2016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hr-HR" smtClean="0"/>
              <a:t>Uredite stil naslova matrice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95FC1B1A-3400-4A09-B018-5620D6ADA4AF}" type="datetimeFigureOut">
              <a:rPr lang="en-US" dirty="0"/>
              <a:t>3/17/2016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upca">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hr-HR" smtClean="0"/>
              <a:t>Uredite stil naslova matrice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3" name="Date Placeholder 2"/>
          <p:cNvSpPr>
            <a:spLocks noGrp="1"/>
          </p:cNvSpPr>
          <p:nvPr>
            <p:ph type="dt" sz="half" idx="10"/>
          </p:nvPr>
        </p:nvSpPr>
        <p:spPr/>
        <p:txBody>
          <a:bodyPr/>
          <a:lstStyle/>
          <a:p>
            <a:fld id="{333EE65E-8B04-4250-B4A9-5C65F355F1A2}" type="datetimeFigureOut">
              <a:rPr lang="en-US" dirty="0"/>
              <a:t>3/17/2016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tupca sa slikama">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hr-HR" smtClean="0"/>
              <a:t>Uredite stil naslova matrice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smtClean="0"/>
              <a:t>Kliknite ikonu da biste dodali  sliku</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smtClean="0"/>
              <a:t>Kliknite ikonu da biste dodali  sliku</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smtClean="0"/>
              <a:t>Kliknite ikonu da biste dodali  sliku</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3" name="Date Placeholder 2"/>
          <p:cNvSpPr>
            <a:spLocks noGrp="1"/>
          </p:cNvSpPr>
          <p:nvPr>
            <p:ph type="dt" sz="half" idx="10"/>
          </p:nvPr>
        </p:nvSpPr>
        <p:spPr/>
        <p:txBody>
          <a:bodyPr/>
          <a:lstStyle/>
          <a:p>
            <a:fld id="{84F5881F-8E44-4F15-AB98-80B7869E49CA}" type="datetimeFigureOut">
              <a:rPr lang="en-US" dirty="0"/>
              <a:t>3/17/2016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hr-HR" smtClean="0"/>
              <a:t>Uredite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dirty="0"/>
              <a:t>3/17/2016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hr-HR" smtClean="0"/>
              <a:t>Uredite stil naslova matrice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05854CA-19F4-4771-B6A2-DA5C0742B220}" type="datetimeFigureOut">
              <a:rPr lang="en-US" dirty="0"/>
              <a:t>3/17/2016</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5FED2BB1-BB31-4EB8-A961-18800A74EAA8}" type="datetimeFigureOut">
              <a:rPr lang="en-US" dirty="0"/>
              <a:t>3/17/2016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hr-HR" smtClean="0"/>
              <a:t>Uredite stil naslova matrice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3B40B886-74BB-4D5E-9EA9-584482FE40E6}" type="datetimeFigureOut">
              <a:rPr lang="en-US" dirty="0"/>
              <a:t>3/17/2016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dirty="0"/>
              <a:t>3/17/2016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hr-HR" smtClean="0"/>
              <a:t>Uredite stil naslova matrice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Content Placeholder 3"/>
          <p:cNvSpPr>
            <a:spLocks noGrp="1"/>
          </p:cNvSpPr>
          <p:nvPr>
            <p:ph sz="half" idx="2"/>
          </p:nvPr>
        </p:nvSpPr>
        <p:spPr>
          <a:xfrm>
            <a:off x="680322" y="3030008"/>
            <a:ext cx="4698355" cy="2906179"/>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Content Placeholder 5"/>
          <p:cNvSpPr>
            <a:spLocks noGrp="1"/>
          </p:cNvSpPr>
          <p:nvPr>
            <p:ph sz="quarter" idx="4"/>
          </p:nvPr>
        </p:nvSpPr>
        <p:spPr>
          <a:xfrm>
            <a:off x="5594123" y="3030008"/>
            <a:ext cx="4700059" cy="2906179"/>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dirty="0"/>
              <a:t>3/17/2016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hr-HR" smtClean="0"/>
              <a:t>Uredite stil naslova matrice</a:t>
            </a:r>
            <a:endParaRPr lang="en-US" dirty="0"/>
          </a:p>
        </p:txBody>
      </p:sp>
      <p:sp>
        <p:nvSpPr>
          <p:cNvPr id="3" name="Date Placeholder 2"/>
          <p:cNvSpPr>
            <a:spLocks noGrp="1"/>
          </p:cNvSpPr>
          <p:nvPr>
            <p:ph type="dt" sz="half" idx="10"/>
          </p:nvPr>
        </p:nvSpPr>
        <p:spPr/>
        <p:txBody>
          <a:bodyPr/>
          <a:lstStyle/>
          <a:p>
            <a:fld id="{1EB24146-07E2-48CA-8629-5887ED47FCDB}" type="datetimeFigureOut">
              <a:rPr lang="en-US" dirty="0"/>
              <a:t>3/17/2016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407E718-B4F0-433E-A285-0013249184C0}" type="datetimeFigureOut">
              <a:rPr lang="en-US" dirty="0"/>
              <a:t>3/17/2016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hr-HR" smtClean="0"/>
              <a:t>Uredite stil naslova matrice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2B8E44C4-3D72-4D6E-86A4-F5491DC49E6D}" type="datetimeFigureOut">
              <a:rPr lang="en-US" dirty="0"/>
              <a:t>3/17/2016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hr-HR" smtClean="0"/>
              <a:t>Uredite stil naslova matrice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smtClean="0"/>
              <a:t>Kliknite ikonu da biste dodali  sliku</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06B8EA14-E6AC-4B59-973C-7A06B0EDE3E3}" type="datetimeFigureOut">
              <a:rPr lang="en-US" dirty="0"/>
              <a:t>3/17/2016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hr-HR" smtClean="0"/>
              <a:t>Uredite stil naslova matrice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BB3B3F-C0CE-47CB-BCED-F49A710726FF}" type="datetimeFigureOut">
              <a:rPr lang="en-US" dirty="0"/>
              <a:t>3/17/2016</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0E7-bm9taMI" TargetMode="External"/><Relationship Id="rId2" Type="http://schemas.openxmlformats.org/officeDocument/2006/relationships/hyperlink" Target="https://www.youtube.com/watch?v=4ovR3FF_6u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petzanet.hr/Kurikulum/Cijeli-kurikulum" TargetMode="External"/><Relationship Id="rId2" Type="http://schemas.openxmlformats.org/officeDocument/2006/relationships/hyperlink" Target="http://www.mup.hr/main.aspx?id=13047#vrh"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cnzd.org/site2/" TargetMode="External"/><Relationship Id="rId2" Type="http://schemas.openxmlformats.org/officeDocument/2006/relationships/hyperlink" Target="http://www.slideshare.net/petzanet/prezentacija-sigurnost-na-interentu-radionica-pedagokog-tima-plitvice" TargetMode="External"/><Relationship Id="rId1" Type="http://schemas.openxmlformats.org/officeDocument/2006/relationships/slideLayout" Target="../slideLayouts/slideLayout2.xml"/><Relationship Id="rId4" Type="http://schemas.openxmlformats.org/officeDocument/2006/relationships/hyperlink" Target="http://www.srednja.hr/Novosti/Hrvatska/Texting-se-pretvorilo-u-Sextin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DAV5h6ceLvs" TargetMode="External"/><Relationship Id="rId2" Type="http://schemas.openxmlformats.org/officeDocument/2006/relationships/hyperlink" Target="https://www.youtube.com/watch?v=l2Sg2CbrI3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387469" y="2649682"/>
            <a:ext cx="8144134" cy="1654524"/>
          </a:xfrm>
        </p:spPr>
        <p:txBody>
          <a:bodyPr/>
          <a:lstStyle/>
          <a:p>
            <a:pPr algn="ctr"/>
            <a:r>
              <a:rPr lang="hr-HR" dirty="0" smtClean="0"/>
              <a:t>SIGURNOST NA INTERNETU</a:t>
            </a:r>
            <a:endParaRPr lang="hr-HR" dirty="0"/>
          </a:p>
        </p:txBody>
      </p:sp>
      <p:sp>
        <p:nvSpPr>
          <p:cNvPr id="3" name="Podnaslov 2"/>
          <p:cNvSpPr>
            <a:spLocks noGrp="1"/>
          </p:cNvSpPr>
          <p:nvPr>
            <p:ph type="subTitle" idx="1"/>
          </p:nvPr>
        </p:nvSpPr>
        <p:spPr/>
        <p:txBody>
          <a:bodyPr>
            <a:normAutofit lnSpcReduction="10000"/>
          </a:bodyPr>
          <a:lstStyle/>
          <a:p>
            <a:r>
              <a:rPr lang="hr-HR" dirty="0" smtClean="0"/>
              <a:t>Prezentacija za roditelje i učitelje</a:t>
            </a:r>
            <a:endParaRPr lang="hr-HR" dirty="0" smtClean="0"/>
          </a:p>
          <a:p>
            <a:r>
              <a:rPr lang="hr-HR" dirty="0" smtClean="0"/>
              <a:t>Ožujak, 2016</a:t>
            </a:r>
            <a:r>
              <a:rPr lang="hr-HR" dirty="0" smtClean="0"/>
              <a:t>.</a:t>
            </a:r>
          </a:p>
          <a:p>
            <a:r>
              <a:rPr lang="hr-HR" dirty="0" smtClean="0"/>
              <a:t>Pedagog: Ana </a:t>
            </a:r>
            <a:r>
              <a:rPr lang="hr-HR" dirty="0" err="1" smtClean="0"/>
              <a:t>Šamarija</a:t>
            </a:r>
            <a:endParaRPr lang="hr-HR"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8514" y="702541"/>
            <a:ext cx="5753100" cy="3187700"/>
          </a:xfrm>
          <a:prstGeom prst="rect">
            <a:avLst/>
          </a:prstGeom>
        </p:spPr>
      </p:pic>
    </p:spTree>
    <p:extLst>
      <p:ext uri="{BB962C8B-B14F-4D97-AF65-F5344CB8AC3E}">
        <p14:creationId xmlns:p14="http://schemas.microsoft.com/office/powerpoint/2010/main" val="803205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hr-HR"/>
          </a:p>
        </p:txBody>
      </p:sp>
      <p:pic>
        <p:nvPicPr>
          <p:cNvPr id="4" name="Rezervirano mjesto sadržaja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6412" y="416812"/>
            <a:ext cx="10167788" cy="6213372"/>
          </a:xfrm>
        </p:spPr>
      </p:pic>
    </p:spTree>
    <p:extLst>
      <p:ext uri="{BB962C8B-B14F-4D97-AF65-F5344CB8AC3E}">
        <p14:creationId xmlns:p14="http://schemas.microsoft.com/office/powerpoint/2010/main" val="3950923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275073" y="1603874"/>
            <a:ext cx="11736817" cy="5254126"/>
          </a:xfrm>
        </p:spPr>
        <p:txBody>
          <a:bodyPr>
            <a:normAutofit/>
          </a:bodyPr>
          <a:lstStyle/>
          <a:p>
            <a:endParaRPr lang="hr-HR" sz="3200" dirty="0"/>
          </a:p>
          <a:p>
            <a:pPr marL="0" indent="0">
              <a:buNone/>
            </a:pPr>
            <a:r>
              <a:rPr lang="hr-HR" dirty="0"/>
              <a:t> - „razmjena seksualnih poruka ili fotografija, kreiranje, dijeljenje i </a:t>
            </a:r>
            <a:r>
              <a:rPr lang="hr-HR" dirty="0" smtClean="0"/>
              <a:t>prosljeđivanje </a:t>
            </a:r>
            <a:r>
              <a:rPr lang="hr-HR" dirty="0"/>
              <a:t>sugestivnih golih ili gotovo golih fotografija putem mobitela ili interneta” (veći problem kod djevojčica, može dovesti do ozbiljnih posljedica)</a:t>
            </a:r>
          </a:p>
          <a:p>
            <a:pPr marL="0" indent="0">
              <a:buNone/>
            </a:pPr>
            <a:r>
              <a:rPr lang="hr-HR" sz="2000" dirty="0" err="1"/>
              <a:t>Exposed</a:t>
            </a:r>
            <a:endParaRPr lang="hr-HR" sz="2000" dirty="0"/>
          </a:p>
          <a:p>
            <a:pPr marL="0" indent="0">
              <a:buNone/>
            </a:pPr>
            <a:r>
              <a:rPr lang="hr-HR" sz="2000" dirty="0">
                <a:hlinkClick r:id="rId2"/>
              </a:rPr>
              <a:t>https://www.youtube.com/watch?v=4ovR3FF_6us</a:t>
            </a:r>
            <a:r>
              <a:rPr lang="hr-HR" sz="2000" dirty="0"/>
              <a:t> </a:t>
            </a:r>
          </a:p>
          <a:p>
            <a:pPr marL="0" indent="0">
              <a:buNone/>
            </a:pPr>
            <a:r>
              <a:rPr lang="hr-HR" sz="2000" dirty="0"/>
              <a:t>Nesmotrena odluka</a:t>
            </a:r>
          </a:p>
          <a:p>
            <a:pPr marL="0" indent="0">
              <a:buNone/>
            </a:pPr>
            <a:r>
              <a:rPr lang="hr-HR" sz="2000" dirty="0">
                <a:hlinkClick r:id="rId3"/>
              </a:rPr>
              <a:t>https://www.youtube.com/watch?v=0E7-bm9taMI</a:t>
            </a:r>
            <a:r>
              <a:rPr lang="hr-HR" sz="2000" dirty="0"/>
              <a:t> </a:t>
            </a:r>
          </a:p>
          <a:p>
            <a:r>
              <a:rPr lang="hr-HR" dirty="0" smtClean="0"/>
              <a:t>15% 11-18 godišnjaka je primilo seksualne poruke ili slike od vršnjaka, a 3% ih je poslalo</a:t>
            </a:r>
          </a:p>
          <a:p>
            <a:r>
              <a:rPr lang="hr-HR" dirty="0" err="1"/>
              <a:t>Sexting</a:t>
            </a:r>
            <a:r>
              <a:rPr lang="hr-HR" dirty="0"/>
              <a:t> je često prisilan </a:t>
            </a:r>
            <a:endParaRPr lang="hr-HR" dirty="0" smtClean="0"/>
          </a:p>
        </p:txBody>
      </p:sp>
      <p:sp>
        <p:nvSpPr>
          <p:cNvPr id="4" name="Pravokutnik 3"/>
          <p:cNvSpPr/>
          <p:nvPr/>
        </p:nvSpPr>
        <p:spPr>
          <a:xfrm>
            <a:off x="3452771" y="895988"/>
            <a:ext cx="3665002" cy="707886"/>
          </a:xfrm>
          <a:prstGeom prst="rect">
            <a:avLst/>
          </a:prstGeom>
        </p:spPr>
        <p:txBody>
          <a:bodyPr wrap="square">
            <a:spAutoFit/>
          </a:bodyPr>
          <a:lstStyle/>
          <a:p>
            <a:r>
              <a:rPr lang="hr-HR" sz="4000" dirty="0" err="1"/>
              <a:t>Sexting</a:t>
            </a:r>
            <a:r>
              <a:rPr lang="hr-HR" sz="4000" dirty="0"/>
              <a:t> </a:t>
            </a:r>
          </a:p>
        </p:txBody>
      </p:sp>
    </p:spTree>
    <p:extLst>
      <p:ext uri="{BB962C8B-B14F-4D97-AF65-F5344CB8AC3E}">
        <p14:creationId xmlns:p14="http://schemas.microsoft.com/office/powerpoint/2010/main" val="3492542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hr-HR"/>
          </a:p>
        </p:txBody>
      </p:sp>
      <p:sp>
        <p:nvSpPr>
          <p:cNvPr id="3" name="Rezervirano mjesto sadržaja 2"/>
          <p:cNvSpPr>
            <a:spLocks noGrp="1"/>
          </p:cNvSpPr>
          <p:nvPr>
            <p:ph idx="1"/>
          </p:nvPr>
        </p:nvSpPr>
        <p:spPr/>
        <p:txBody>
          <a:bodyPr>
            <a:normAutofit fontScale="92500" lnSpcReduction="10000"/>
          </a:bodyPr>
          <a:lstStyle/>
          <a:p>
            <a:r>
              <a:rPr lang="hr-HR" dirty="0" smtClean="0"/>
              <a:t>„Kada </a:t>
            </a:r>
            <a:r>
              <a:rPr lang="hr-HR" dirty="0"/>
              <a:t>nekome kažeš NE (dečki koji te traže slike intimnih dijelova, donjeg rublja )...posvadiš se s njima, pa ja obično nalazim izgovore da to ne napravim</a:t>
            </a:r>
            <a:r>
              <a:rPr lang="hr-HR" dirty="0" smtClean="0"/>
              <a:t>.” </a:t>
            </a:r>
            <a:r>
              <a:rPr lang="hr-HR" dirty="0"/>
              <a:t>(osmogodišnja djevojčica</a:t>
            </a:r>
            <a:r>
              <a:rPr lang="hr-HR" dirty="0" smtClean="0"/>
              <a:t>)</a:t>
            </a:r>
          </a:p>
          <a:p>
            <a:endParaRPr lang="hr-HR" dirty="0"/>
          </a:p>
          <a:p>
            <a:r>
              <a:rPr lang="hr-HR" dirty="0"/>
              <a:t>“Ako netko ima sliku gole djevojke i ti im kažeš “to je krivo” odmah </a:t>
            </a:r>
            <a:r>
              <a:rPr lang="hr-HR" dirty="0" smtClean="0"/>
              <a:t>će </a:t>
            </a:r>
            <a:r>
              <a:rPr lang="hr-HR" dirty="0"/>
              <a:t>misliti da si homoseksualac.” </a:t>
            </a:r>
            <a:r>
              <a:rPr lang="hr-HR" dirty="0" smtClean="0"/>
              <a:t>(</a:t>
            </a:r>
            <a:r>
              <a:rPr lang="hr-HR" smtClean="0"/>
              <a:t>dječak osnovnoškolske dobi)</a:t>
            </a:r>
            <a:endParaRPr lang="hr-HR" dirty="0" smtClean="0"/>
          </a:p>
          <a:p>
            <a:endParaRPr lang="hr-HR" dirty="0" smtClean="0"/>
          </a:p>
          <a:p>
            <a:pPr marL="0" indent="0">
              <a:buNone/>
            </a:pPr>
            <a:r>
              <a:rPr lang="hr-HR" dirty="0" smtClean="0"/>
              <a:t>• </a:t>
            </a:r>
            <a:r>
              <a:rPr lang="hr-HR" dirty="0"/>
              <a:t>Ovakve </a:t>
            </a:r>
            <a:r>
              <a:rPr lang="hr-HR" dirty="0" smtClean="0"/>
              <a:t>situacije </a:t>
            </a:r>
            <a:r>
              <a:rPr lang="hr-HR" dirty="0"/>
              <a:t>stvaraju spolno-specifične rizike gdje djevojčice nisu u </a:t>
            </a:r>
            <a:r>
              <a:rPr lang="hr-HR" dirty="0" smtClean="0"/>
              <a:t>mogućnosti </a:t>
            </a:r>
            <a:r>
              <a:rPr lang="hr-HR" dirty="0"/>
              <a:t>otvoreno razgovarati o seksualnim aktivnostima, dok s druge strane dečki riskiraju odbacivanje od prijatelja ako se ne hvale svojim seksualnim iskustvima</a:t>
            </a:r>
            <a:r>
              <a:rPr lang="hr-HR" dirty="0" smtClean="0"/>
              <a:t>.</a:t>
            </a:r>
          </a:p>
        </p:txBody>
      </p:sp>
    </p:spTree>
    <p:extLst>
      <p:ext uri="{BB962C8B-B14F-4D97-AF65-F5344CB8AC3E}">
        <p14:creationId xmlns:p14="http://schemas.microsoft.com/office/powerpoint/2010/main" val="1619028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hr-HR" dirty="0"/>
          </a:p>
        </p:txBody>
      </p:sp>
      <p:sp>
        <p:nvSpPr>
          <p:cNvPr id="3" name="Rezervirano mjesto sadržaja 2"/>
          <p:cNvSpPr>
            <a:spLocks noGrp="1"/>
          </p:cNvSpPr>
          <p:nvPr>
            <p:ph idx="1"/>
          </p:nvPr>
        </p:nvSpPr>
        <p:spPr>
          <a:xfrm>
            <a:off x="477983" y="2067791"/>
            <a:ext cx="9816200" cy="3868398"/>
          </a:xfrm>
        </p:spPr>
        <p:txBody>
          <a:bodyPr>
            <a:normAutofit fontScale="92500" lnSpcReduction="20000"/>
          </a:bodyPr>
          <a:lstStyle/>
          <a:p>
            <a:r>
              <a:rPr lang="hr-HR" dirty="0"/>
              <a:t>Jedna 13-godišnjakinja Britanka svojem je dečku poslala fotografiju na kojoj se vidi kako dodiruje svoje intimne dijelove. Mladić je snimku odlučio poslati petorici prijatelja. Pet sati kasnije fotografija je već bila na oko 1000 različitih ekrana. Policija je intervenirala, međutim, nije podigla tužbu protiv djevojke. </a:t>
            </a:r>
            <a:endParaRPr lang="hr-HR" dirty="0" smtClean="0"/>
          </a:p>
          <a:p>
            <a:endParaRPr lang="hr-HR" dirty="0"/>
          </a:p>
          <a:p>
            <a:endParaRPr lang="hr-HR" dirty="0" smtClean="0"/>
          </a:p>
          <a:p>
            <a:r>
              <a:rPr lang="hr-HR" dirty="0" smtClean="0"/>
              <a:t>Stručnjaci tvrde </a:t>
            </a:r>
            <a:r>
              <a:rPr lang="hr-HR" dirty="0"/>
              <a:t>da najveća opasnost prijeti djeci koja u svojoj sobi imaju računala i digitalne </a:t>
            </a:r>
            <a:r>
              <a:rPr lang="hr-HR" dirty="0" smtClean="0"/>
              <a:t>kamere te mobilne telefone. </a:t>
            </a:r>
            <a:r>
              <a:rPr lang="hr-HR" dirty="0"/>
              <a:t>Gotovo 40 posto britanskih roditelja priznalo je kako nikada nisu sa svojom djecom razgovarali o ispravnom korištenju interneta. </a:t>
            </a:r>
            <a:endParaRPr lang="hr-HR" dirty="0" smtClean="0"/>
          </a:p>
          <a:p>
            <a:pPr marL="0" indent="0">
              <a:buNone/>
            </a:pPr>
            <a:r>
              <a:rPr lang="hr-HR" sz="1700" dirty="0" smtClean="0"/>
              <a:t>(Izvor: Jutarnji.hr)</a:t>
            </a:r>
            <a:r>
              <a:rPr lang="hr-HR" dirty="0"/>
              <a:t/>
            </a:r>
            <a:br>
              <a:rPr lang="hr-HR" dirty="0"/>
            </a:br>
            <a:r>
              <a:rPr lang="hr-HR" dirty="0"/>
              <a:t> </a:t>
            </a:r>
          </a:p>
        </p:txBody>
      </p:sp>
    </p:spTree>
    <p:extLst>
      <p:ext uri="{BB962C8B-B14F-4D97-AF65-F5344CB8AC3E}">
        <p14:creationId xmlns:p14="http://schemas.microsoft.com/office/powerpoint/2010/main" val="8310626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Kako je došlo do toga?</a:t>
            </a:r>
            <a:endParaRPr lang="hr-HR" dirty="0"/>
          </a:p>
        </p:txBody>
      </p:sp>
      <p:sp>
        <p:nvSpPr>
          <p:cNvPr id="3" name="Rezervirano mjesto sadržaja 2"/>
          <p:cNvSpPr>
            <a:spLocks noGrp="1"/>
          </p:cNvSpPr>
          <p:nvPr>
            <p:ph idx="1"/>
          </p:nvPr>
        </p:nvSpPr>
        <p:spPr>
          <a:xfrm>
            <a:off x="290945" y="2067792"/>
            <a:ext cx="10962410" cy="4333008"/>
          </a:xfrm>
        </p:spPr>
        <p:txBody>
          <a:bodyPr>
            <a:normAutofit fontScale="92500"/>
          </a:bodyPr>
          <a:lstStyle/>
          <a:p>
            <a:r>
              <a:rPr lang="hr-HR" b="1" dirty="0"/>
              <a:t>Nedovoljna upućenost i </a:t>
            </a:r>
            <a:r>
              <a:rPr lang="hr-HR" b="1" dirty="0" smtClean="0"/>
              <a:t>ne/znanje </a:t>
            </a:r>
            <a:r>
              <a:rPr lang="hr-HR" b="1" dirty="0"/>
              <a:t>o PRIKLADNOM i NEPRIKLADNOM </a:t>
            </a:r>
            <a:r>
              <a:rPr lang="hr-HR" b="1" dirty="0" smtClean="0"/>
              <a:t>ponašanju za </a:t>
            </a:r>
            <a:r>
              <a:rPr lang="hr-HR" b="1" dirty="0"/>
              <a:t>svoju dob </a:t>
            </a:r>
          </a:p>
          <a:p>
            <a:r>
              <a:rPr lang="hr-HR" b="1" dirty="0" smtClean="0"/>
              <a:t>Dostupnost </a:t>
            </a:r>
            <a:r>
              <a:rPr lang="hr-HR" b="1" dirty="0"/>
              <a:t>svih tehnologija i pristup internetu bilo kada i bilo </a:t>
            </a:r>
            <a:r>
              <a:rPr lang="hr-HR" b="1" dirty="0" smtClean="0"/>
              <a:t>gdje</a:t>
            </a:r>
          </a:p>
          <a:p>
            <a:r>
              <a:rPr lang="hr-HR" b="1" dirty="0"/>
              <a:t>Izostaje kontrola odraslih </a:t>
            </a:r>
            <a:r>
              <a:rPr lang="hr-HR" b="1" dirty="0" smtClean="0"/>
              <a:t>osoba</a:t>
            </a:r>
            <a:endParaRPr lang="hr-HR" b="1" dirty="0"/>
          </a:p>
          <a:p>
            <a:r>
              <a:rPr lang="hr-HR" b="1" dirty="0" smtClean="0"/>
              <a:t>Učenici dijele svoje fotografije s prijateljima preko mobitela  - </a:t>
            </a:r>
            <a:r>
              <a:rPr lang="hr-HR" b="1" dirty="0" err="1" smtClean="0"/>
              <a:t>messenger</a:t>
            </a:r>
            <a:r>
              <a:rPr lang="hr-HR" b="1" dirty="0" smtClean="0"/>
              <a:t>, </a:t>
            </a:r>
            <a:r>
              <a:rPr lang="hr-HR" b="1" dirty="0" err="1" smtClean="0"/>
              <a:t>fejs</a:t>
            </a:r>
            <a:r>
              <a:rPr lang="hr-HR" b="1" dirty="0" smtClean="0"/>
              <a:t>, chat ili  poruke (</a:t>
            </a:r>
            <a:r>
              <a:rPr lang="hr-HR" b="1" dirty="0" err="1" smtClean="0"/>
              <a:t>wifi</a:t>
            </a:r>
            <a:r>
              <a:rPr lang="hr-HR" b="1" dirty="0"/>
              <a:t> </a:t>
            </a:r>
            <a:r>
              <a:rPr lang="hr-HR" b="1" dirty="0" smtClean="0"/>
              <a:t>– bežični Internet koji je danas dostupan svugdje) i preko računala (društvene mreže – vidljivo i ostalima, slanje dalje)</a:t>
            </a:r>
          </a:p>
          <a:p>
            <a:r>
              <a:rPr lang="hr-HR" b="1" dirty="0" smtClean="0"/>
              <a:t>Potrebno je - ne </a:t>
            </a:r>
            <a:r>
              <a:rPr lang="hr-HR" b="1" dirty="0"/>
              <a:t>pretjerano reagirati/suditi </a:t>
            </a:r>
            <a:endParaRPr lang="hr-HR" b="1" dirty="0" smtClean="0"/>
          </a:p>
          <a:p>
            <a:r>
              <a:rPr lang="hr-HR" b="1" dirty="0" smtClean="0"/>
              <a:t>Pokušati </a:t>
            </a:r>
            <a:r>
              <a:rPr lang="hr-HR" b="1" dirty="0"/>
              <a:t>ukloniti slike, ali </a:t>
            </a:r>
            <a:r>
              <a:rPr lang="hr-HR" b="1" dirty="0" smtClean="0"/>
              <a:t>sačuvati dokaze </a:t>
            </a:r>
            <a:r>
              <a:rPr lang="hr-HR" b="1" dirty="0"/>
              <a:t>ako je </a:t>
            </a:r>
            <a:r>
              <a:rPr lang="hr-HR" b="1" dirty="0" smtClean="0"/>
              <a:t>potrebno Uključiti </a:t>
            </a:r>
            <a:r>
              <a:rPr lang="hr-HR" b="1" dirty="0"/>
              <a:t>policiju ako je nužno i </a:t>
            </a:r>
            <a:r>
              <a:rPr lang="hr-HR" b="1" dirty="0" smtClean="0"/>
              <a:t>zadržati </a:t>
            </a:r>
            <a:r>
              <a:rPr lang="hr-HR" b="1" dirty="0"/>
              <a:t>sve </a:t>
            </a:r>
            <a:r>
              <a:rPr lang="hr-HR" b="1" dirty="0" smtClean="0"/>
              <a:t>moguće dokaze</a:t>
            </a:r>
          </a:p>
          <a:p>
            <a:r>
              <a:rPr lang="hr-HR" b="1" dirty="0"/>
              <a:t>(</a:t>
            </a:r>
            <a:r>
              <a:rPr lang="hr-HR" dirty="0" smtClean="0"/>
              <a:t>Manipulacija </a:t>
            </a:r>
            <a:r>
              <a:rPr lang="hr-HR" dirty="0"/>
              <a:t>• Pritisak otkrivanja osobnih informacija online • </a:t>
            </a:r>
            <a:r>
              <a:rPr lang="hr-HR" dirty="0" err="1"/>
              <a:t>Mogudi</a:t>
            </a:r>
            <a:r>
              <a:rPr lang="hr-HR" dirty="0"/>
              <a:t> rizik </a:t>
            </a:r>
            <a:r>
              <a:rPr lang="hr-HR" dirty="0" smtClean="0"/>
              <a:t>ucjene)</a:t>
            </a:r>
            <a:endParaRPr lang="hr-HR" b="1" dirty="0" smtClean="0"/>
          </a:p>
        </p:txBody>
      </p:sp>
    </p:spTree>
    <p:extLst>
      <p:ext uri="{BB962C8B-B14F-4D97-AF65-F5344CB8AC3E}">
        <p14:creationId xmlns:p14="http://schemas.microsoft.com/office/powerpoint/2010/main" val="236421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Što je neprikladno?</a:t>
            </a:r>
            <a:endParaRPr lang="hr-HR" dirty="0"/>
          </a:p>
        </p:txBody>
      </p:sp>
      <p:sp>
        <p:nvSpPr>
          <p:cNvPr id="3" name="Rezervirano mjesto sadržaja 2"/>
          <p:cNvSpPr>
            <a:spLocks noGrp="1"/>
          </p:cNvSpPr>
          <p:nvPr>
            <p:ph idx="1"/>
          </p:nvPr>
        </p:nvSpPr>
        <p:spPr/>
        <p:txBody>
          <a:bodyPr/>
          <a:lstStyle/>
          <a:p>
            <a:r>
              <a:rPr lang="hr-HR" b="1" dirty="0" smtClean="0"/>
              <a:t>Slanje fotografija neprikladnog ponašanja (sugestivne poze)</a:t>
            </a:r>
          </a:p>
          <a:p>
            <a:endParaRPr lang="hr-HR" b="1" dirty="0" smtClean="0"/>
          </a:p>
          <a:p>
            <a:r>
              <a:rPr lang="hr-HR" b="1" dirty="0" smtClean="0"/>
              <a:t>Nasilne izjave i fotografije</a:t>
            </a:r>
          </a:p>
          <a:p>
            <a:endParaRPr lang="hr-HR" b="1" dirty="0" smtClean="0"/>
          </a:p>
          <a:p>
            <a:r>
              <a:rPr lang="hr-HR" b="1" dirty="0" smtClean="0"/>
              <a:t>Dijeljenje fotografija s interneta (pornografskog sadržaja) – djeca mogu skinuti bilo gdje ako na računalu nije aktivirana roditeljska zaštita</a:t>
            </a:r>
          </a:p>
          <a:p>
            <a:endParaRPr lang="hr-HR" dirty="0" smtClean="0"/>
          </a:p>
          <a:p>
            <a:endParaRPr lang="hr-HR" dirty="0" smtClean="0"/>
          </a:p>
        </p:txBody>
      </p:sp>
    </p:spTree>
    <p:extLst>
      <p:ext uri="{BB962C8B-B14F-4D97-AF65-F5344CB8AC3E}">
        <p14:creationId xmlns:p14="http://schemas.microsoft.com/office/powerpoint/2010/main" val="1530384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Kome se djeca najčešće obrate?</a:t>
            </a:r>
            <a:endParaRPr lang="hr-HR" dirty="0"/>
          </a:p>
        </p:txBody>
      </p:sp>
      <p:sp>
        <p:nvSpPr>
          <p:cNvPr id="3" name="Rezervirano mjesto sadržaja 2"/>
          <p:cNvSpPr>
            <a:spLocks noGrp="1"/>
          </p:cNvSpPr>
          <p:nvPr>
            <p:ph idx="1"/>
          </p:nvPr>
        </p:nvSpPr>
        <p:spPr/>
        <p:txBody>
          <a:bodyPr/>
          <a:lstStyle/>
          <a:p>
            <a:r>
              <a:rPr lang="hr-HR" dirty="0" smtClean="0"/>
              <a:t>70% prijateljima </a:t>
            </a:r>
          </a:p>
          <a:p>
            <a:r>
              <a:rPr lang="hr-HR" dirty="0" smtClean="0"/>
              <a:t>46 % članovima obitelji</a:t>
            </a:r>
          </a:p>
          <a:p>
            <a:r>
              <a:rPr lang="hr-HR" dirty="0" smtClean="0"/>
              <a:t>38% roditeljima</a:t>
            </a:r>
          </a:p>
          <a:p>
            <a:r>
              <a:rPr lang="hr-HR" dirty="0" smtClean="0"/>
              <a:t>25% policiji</a:t>
            </a:r>
          </a:p>
          <a:p>
            <a:r>
              <a:rPr lang="hr-HR" dirty="0" smtClean="0"/>
              <a:t>24% učiteljima</a:t>
            </a:r>
            <a:endParaRPr lang="hr-HR" dirty="0"/>
          </a:p>
        </p:txBody>
      </p:sp>
    </p:spTree>
    <p:extLst>
      <p:ext uri="{BB962C8B-B14F-4D97-AF65-F5344CB8AC3E}">
        <p14:creationId xmlns:p14="http://schemas.microsoft.com/office/powerpoint/2010/main" val="41003915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U Hrvatskoj</a:t>
            </a:r>
            <a:endParaRPr lang="hr-HR" dirty="0"/>
          </a:p>
        </p:txBody>
      </p:sp>
      <p:sp>
        <p:nvSpPr>
          <p:cNvPr id="3" name="Rezervirano mjesto sadržaja 2"/>
          <p:cNvSpPr>
            <a:spLocks noGrp="1"/>
          </p:cNvSpPr>
          <p:nvPr>
            <p:ph idx="1"/>
          </p:nvPr>
        </p:nvSpPr>
        <p:spPr/>
        <p:txBody>
          <a:bodyPr/>
          <a:lstStyle/>
          <a:p>
            <a:r>
              <a:rPr lang="hr-HR" dirty="0" smtClean="0"/>
              <a:t>54% djece i mladih navodi da su nenamjerno pronašli ili primili fotografije neprimjerenog sadržaja</a:t>
            </a:r>
          </a:p>
          <a:p>
            <a:r>
              <a:rPr lang="hr-HR" dirty="0" smtClean="0"/>
              <a:t>Prosjek EU je 14%</a:t>
            </a:r>
            <a:endParaRPr lang="hr-HR" dirty="0"/>
          </a:p>
        </p:txBody>
      </p:sp>
    </p:spTree>
    <p:extLst>
      <p:ext uri="{BB962C8B-B14F-4D97-AF65-F5344CB8AC3E}">
        <p14:creationId xmlns:p14="http://schemas.microsoft.com/office/powerpoint/2010/main" val="17551423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Kako škola može pomoći djeci </a:t>
            </a:r>
            <a:r>
              <a:rPr lang="hr-HR" sz="2400" dirty="0" smtClean="0"/>
              <a:t>(prijedlozi roditelja i djece)</a:t>
            </a:r>
            <a:endParaRPr lang="hr-HR" sz="2400" dirty="0"/>
          </a:p>
        </p:txBody>
      </p:sp>
      <p:sp>
        <p:nvSpPr>
          <p:cNvPr id="3" name="Rezervirano mjesto sadržaja 2"/>
          <p:cNvSpPr>
            <a:spLocks noGrp="1"/>
          </p:cNvSpPr>
          <p:nvPr>
            <p:ph idx="1"/>
          </p:nvPr>
        </p:nvSpPr>
        <p:spPr/>
        <p:txBody>
          <a:bodyPr/>
          <a:lstStyle/>
          <a:p>
            <a:r>
              <a:rPr lang="hr-HR" dirty="0" smtClean="0"/>
              <a:t>Činjenice i moguće </a:t>
            </a:r>
            <a:r>
              <a:rPr lang="hr-HR" dirty="0"/>
              <a:t>posljedice </a:t>
            </a:r>
            <a:r>
              <a:rPr lang="hr-HR" dirty="0" smtClean="0"/>
              <a:t>moraju </a:t>
            </a:r>
            <a:r>
              <a:rPr lang="hr-HR" dirty="0"/>
              <a:t>biti jasno </a:t>
            </a:r>
            <a:r>
              <a:rPr lang="hr-HR" dirty="0" smtClean="0"/>
              <a:t>objašnjene kroz teme na satovima razrednika ili informatike.</a:t>
            </a:r>
          </a:p>
          <a:p>
            <a:r>
              <a:rPr lang="hr-HR" dirty="0" smtClean="0"/>
              <a:t>U </a:t>
            </a:r>
            <a:r>
              <a:rPr lang="hr-HR" dirty="0"/>
              <a:t>školi bi možda trebalo postojati mjesto na kojem bi oni koji imaju neki problem mogli </a:t>
            </a:r>
            <a:r>
              <a:rPr lang="hr-HR" dirty="0" smtClean="0"/>
              <a:t>doći </a:t>
            </a:r>
            <a:r>
              <a:rPr lang="hr-HR" dirty="0"/>
              <a:t>i obratiti se nekome kako bi im se pomoglo</a:t>
            </a:r>
            <a:r>
              <a:rPr lang="hr-HR" dirty="0" smtClean="0"/>
              <a:t>.</a:t>
            </a:r>
          </a:p>
          <a:p>
            <a:r>
              <a:rPr lang="hr-HR" dirty="0" smtClean="0"/>
              <a:t>Lakši </a:t>
            </a:r>
            <a:r>
              <a:rPr lang="hr-HR" dirty="0"/>
              <a:t>pristup anonimnim </a:t>
            </a:r>
            <a:r>
              <a:rPr lang="hr-HR" dirty="0" smtClean="0"/>
              <a:t>mjestima </a:t>
            </a:r>
            <a:r>
              <a:rPr lang="hr-HR" dirty="0"/>
              <a:t>gdje se može </a:t>
            </a:r>
            <a:r>
              <a:rPr lang="hr-HR" dirty="0" smtClean="0"/>
              <a:t>razgovarati s učiteljima.</a:t>
            </a:r>
          </a:p>
          <a:p>
            <a:r>
              <a:rPr lang="hr-HR" dirty="0" smtClean="0"/>
              <a:t>Upoznati ih kako koristiti određene društvene mreže i chat (roditelji i djeca)</a:t>
            </a:r>
            <a:endParaRPr lang="hr-HR" dirty="0"/>
          </a:p>
        </p:txBody>
      </p:sp>
    </p:spTree>
    <p:extLst>
      <p:ext uri="{BB962C8B-B14F-4D97-AF65-F5344CB8AC3E}">
        <p14:creationId xmlns:p14="http://schemas.microsoft.com/office/powerpoint/2010/main" val="1686509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Kada trebamo prijaviti policiji ili socijalnoj službi?</a:t>
            </a:r>
          </a:p>
        </p:txBody>
      </p:sp>
      <p:sp>
        <p:nvSpPr>
          <p:cNvPr id="3" name="Rezervirano mjesto sadržaja 2"/>
          <p:cNvSpPr>
            <a:spLocks noGrp="1"/>
          </p:cNvSpPr>
          <p:nvPr>
            <p:ph idx="1"/>
          </p:nvPr>
        </p:nvSpPr>
        <p:spPr>
          <a:xfrm>
            <a:off x="680320" y="2066708"/>
            <a:ext cx="9613861" cy="4219791"/>
          </a:xfrm>
        </p:spPr>
        <p:txBody>
          <a:bodyPr>
            <a:normAutofit lnSpcReduction="10000"/>
          </a:bodyPr>
          <a:lstStyle/>
          <a:p>
            <a:pPr marL="0" indent="0">
              <a:buNone/>
            </a:pPr>
            <a:endParaRPr lang="hr-HR" sz="3200" dirty="0"/>
          </a:p>
          <a:p>
            <a:r>
              <a:rPr lang="hr-HR" dirty="0" smtClean="0"/>
              <a:t>Kada </a:t>
            </a:r>
            <a:r>
              <a:rPr lang="hr-HR" dirty="0"/>
              <a:t>postoji dokaz da je kriminalno djelo počinjeno ili </a:t>
            </a:r>
            <a:r>
              <a:rPr lang="hr-HR" dirty="0" smtClean="0"/>
              <a:t>će </a:t>
            </a:r>
            <a:r>
              <a:rPr lang="hr-HR" dirty="0"/>
              <a:t>biti počinjeno. </a:t>
            </a:r>
            <a:endParaRPr lang="hr-HR" dirty="0" smtClean="0"/>
          </a:p>
          <a:p>
            <a:r>
              <a:rPr lang="hr-HR" dirty="0" smtClean="0"/>
              <a:t>Kada </a:t>
            </a:r>
            <a:r>
              <a:rPr lang="hr-HR" dirty="0"/>
              <a:t>je žrtva pretrpjela određenu štetu ili je u određenom riziku (</a:t>
            </a:r>
            <a:r>
              <a:rPr lang="hr-HR" dirty="0" smtClean="0"/>
              <a:t>uključujući samoozljeđivanje te procjenom njegovog mentalnog stanja). </a:t>
            </a:r>
          </a:p>
          <a:p>
            <a:r>
              <a:rPr lang="hr-HR" dirty="0" smtClean="0"/>
              <a:t>Kada </a:t>
            </a:r>
            <a:r>
              <a:rPr lang="hr-HR" dirty="0"/>
              <a:t>postoji dokaz ili sumnja da je odrasla osoba uključena- škole trebaju biti svjesne </a:t>
            </a:r>
            <a:r>
              <a:rPr lang="hr-HR" dirty="0" smtClean="0"/>
              <a:t>mogućnosti </a:t>
            </a:r>
            <a:r>
              <a:rPr lang="hr-HR" dirty="0"/>
              <a:t>nasilja putem interneta od strane odraslih koji se predstavljaju kao djeca, čak i kao učenici</a:t>
            </a:r>
            <a:r>
              <a:rPr lang="hr-HR" dirty="0" smtClean="0"/>
              <a:t>.</a:t>
            </a:r>
          </a:p>
          <a:p>
            <a:r>
              <a:rPr lang="hr-HR" dirty="0" smtClean="0"/>
              <a:t> </a:t>
            </a:r>
            <a:r>
              <a:rPr lang="hr-HR" dirty="0"/>
              <a:t>Kada postoji dokaz ili sumnja organizirane grupe učenika, </a:t>
            </a:r>
            <a:r>
              <a:rPr lang="hr-HR" dirty="0" smtClean="0"/>
              <a:t>naročito ako je uključeno više škola.</a:t>
            </a:r>
            <a:endParaRPr lang="hr-HR" dirty="0"/>
          </a:p>
        </p:txBody>
      </p:sp>
    </p:spTree>
    <p:extLst>
      <p:ext uri="{BB962C8B-B14F-4D97-AF65-F5344CB8AC3E}">
        <p14:creationId xmlns:p14="http://schemas.microsoft.com/office/powerpoint/2010/main" val="2781639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hr-HR" dirty="0" smtClean="0"/>
              <a:t>Internet </a:t>
            </a:r>
            <a:endParaRPr lang="hr-HR" dirty="0"/>
          </a:p>
        </p:txBody>
      </p:sp>
      <p:sp>
        <p:nvSpPr>
          <p:cNvPr id="3" name="Rezervirano mjesto sadržaja 2"/>
          <p:cNvSpPr>
            <a:spLocks noGrp="1"/>
          </p:cNvSpPr>
          <p:nvPr>
            <p:ph idx="1"/>
          </p:nvPr>
        </p:nvSpPr>
        <p:spPr>
          <a:xfrm>
            <a:off x="680321" y="2295310"/>
            <a:ext cx="9613861" cy="4032754"/>
          </a:xfrm>
        </p:spPr>
        <p:txBody>
          <a:bodyPr numCol="2">
            <a:normAutofit fontScale="77500" lnSpcReduction="20000"/>
          </a:bodyPr>
          <a:lstStyle/>
          <a:p>
            <a:pPr marL="0" indent="0">
              <a:buNone/>
            </a:pPr>
            <a:r>
              <a:rPr lang="hr-HR" sz="2800" b="1" dirty="0" smtClean="0">
                <a:solidFill>
                  <a:srgbClr val="FF0000"/>
                </a:solidFill>
              </a:rPr>
              <a:t>ODRASLI                       vs</a:t>
            </a:r>
          </a:p>
          <a:p>
            <a:pPr marL="0" indent="0">
              <a:buNone/>
            </a:pPr>
            <a:r>
              <a:rPr lang="hr-HR" sz="2800" dirty="0" smtClean="0"/>
              <a:t>Elektronska pošta</a:t>
            </a:r>
          </a:p>
          <a:p>
            <a:pPr marL="0" indent="0">
              <a:buNone/>
            </a:pPr>
            <a:r>
              <a:rPr lang="hr-HR" sz="2800" dirty="0" smtClean="0"/>
              <a:t>Vijesti u druge informacije</a:t>
            </a:r>
          </a:p>
          <a:p>
            <a:pPr marL="0" indent="0">
              <a:buNone/>
            </a:pPr>
            <a:r>
              <a:rPr lang="hr-HR" sz="2800" dirty="0" smtClean="0"/>
              <a:t>(društvene mreže)</a:t>
            </a:r>
          </a:p>
          <a:p>
            <a:pPr marL="0" indent="0">
              <a:buNone/>
            </a:pPr>
            <a:r>
              <a:rPr lang="hr-HR" sz="2800" dirty="0" smtClean="0"/>
              <a:t>Uglavnom pasivno </a:t>
            </a:r>
          </a:p>
          <a:p>
            <a:pPr marL="0" indent="0">
              <a:buNone/>
            </a:pPr>
            <a:endParaRPr lang="hr-HR" sz="2800" dirty="0"/>
          </a:p>
          <a:p>
            <a:pPr marL="0" indent="0">
              <a:buNone/>
            </a:pPr>
            <a:endParaRPr lang="hr-HR" sz="2800" dirty="0" smtClean="0"/>
          </a:p>
          <a:p>
            <a:pPr marL="0" indent="0">
              <a:buNone/>
            </a:pPr>
            <a:r>
              <a:rPr lang="hr-HR" sz="2800" b="1" dirty="0" smtClean="0">
                <a:solidFill>
                  <a:srgbClr val="FF0000"/>
                </a:solidFill>
              </a:rPr>
              <a:t>     </a:t>
            </a:r>
          </a:p>
          <a:p>
            <a:pPr marL="0" indent="0">
              <a:buNone/>
            </a:pPr>
            <a:endParaRPr lang="hr-HR" sz="2800" b="1" dirty="0">
              <a:solidFill>
                <a:srgbClr val="FF0000"/>
              </a:solidFill>
            </a:endParaRPr>
          </a:p>
          <a:p>
            <a:pPr marL="0" indent="0">
              <a:buNone/>
            </a:pPr>
            <a:endParaRPr lang="hr-HR" sz="2800" b="1" dirty="0" smtClean="0">
              <a:solidFill>
                <a:srgbClr val="FF0000"/>
              </a:solidFill>
            </a:endParaRPr>
          </a:p>
          <a:p>
            <a:pPr marL="0" indent="0">
              <a:buNone/>
            </a:pPr>
            <a:endParaRPr lang="hr-HR" sz="2800" b="1" dirty="0">
              <a:solidFill>
                <a:srgbClr val="FF0000"/>
              </a:solidFill>
            </a:endParaRPr>
          </a:p>
          <a:p>
            <a:pPr marL="0" indent="0">
              <a:buNone/>
            </a:pPr>
            <a:r>
              <a:rPr lang="hr-HR" sz="2800" b="1" dirty="0" smtClean="0">
                <a:solidFill>
                  <a:srgbClr val="FF0000"/>
                </a:solidFill>
              </a:rPr>
              <a:t>DJECA </a:t>
            </a:r>
          </a:p>
          <a:p>
            <a:pPr marL="0" indent="0">
              <a:buNone/>
            </a:pPr>
            <a:r>
              <a:rPr lang="hr-HR" sz="2800" dirty="0" smtClean="0"/>
              <a:t>Vrlo </a:t>
            </a:r>
            <a:r>
              <a:rPr lang="hr-HR" sz="2800" dirty="0" err="1" smtClean="0"/>
              <a:t>interaktvno</a:t>
            </a:r>
            <a:endParaRPr lang="hr-HR" sz="2800" dirty="0" smtClean="0"/>
          </a:p>
          <a:p>
            <a:pPr marL="0" indent="0">
              <a:buNone/>
            </a:pPr>
            <a:r>
              <a:rPr lang="hr-HR" sz="2800" dirty="0" smtClean="0"/>
              <a:t>Chat (</a:t>
            </a:r>
            <a:r>
              <a:rPr lang="hr-HR" sz="2800" dirty="0" err="1" smtClean="0"/>
              <a:t>Fejs</a:t>
            </a:r>
            <a:r>
              <a:rPr lang="hr-HR" sz="2800" dirty="0" smtClean="0"/>
              <a:t> Messenger i aplikacije na mobitelu), glazba (</a:t>
            </a:r>
            <a:r>
              <a:rPr lang="hr-HR" sz="2800" dirty="0" err="1" smtClean="0"/>
              <a:t>youtube</a:t>
            </a:r>
            <a:r>
              <a:rPr lang="hr-HR" sz="2800" dirty="0" smtClean="0"/>
              <a:t>), društvene mreže (Facebook, </a:t>
            </a:r>
            <a:r>
              <a:rPr lang="hr-HR" sz="2800" dirty="0" err="1" smtClean="0"/>
              <a:t>twitter</a:t>
            </a:r>
            <a:r>
              <a:rPr lang="hr-HR" sz="2800" dirty="0" smtClean="0"/>
              <a:t>…)</a:t>
            </a:r>
            <a:endParaRPr lang="hr-HR" sz="2800" dirty="0"/>
          </a:p>
          <a:p>
            <a:pPr marL="0" indent="0">
              <a:buNone/>
            </a:pPr>
            <a:r>
              <a:rPr lang="hr-HR" sz="2800" dirty="0" smtClean="0"/>
              <a:t>Kreiraju svoj vlastiti materijal (PROFIL)</a:t>
            </a:r>
          </a:p>
          <a:p>
            <a:pPr marL="0" indent="0">
              <a:buNone/>
            </a:pPr>
            <a:r>
              <a:rPr lang="hr-HR" sz="2800" dirty="0" smtClean="0"/>
              <a:t>NEMA RAZLIKE u realnom i virtualnom životu (online i offline)</a:t>
            </a:r>
          </a:p>
          <a:p>
            <a:pPr marL="0" indent="0">
              <a:buNone/>
            </a:pPr>
            <a:endParaRPr lang="hr-HR" dirty="0"/>
          </a:p>
          <a:p>
            <a:pPr marL="0" indent="0">
              <a:buNone/>
            </a:pPr>
            <a:endParaRPr lang="hr-HR" dirty="0" smtClean="0"/>
          </a:p>
          <a:p>
            <a:pPr marL="0" indent="0">
              <a:buNone/>
            </a:pPr>
            <a:endParaRPr lang="hr-HR" dirty="0"/>
          </a:p>
        </p:txBody>
      </p:sp>
    </p:spTree>
    <p:extLst>
      <p:ext uri="{BB962C8B-B14F-4D97-AF65-F5344CB8AC3E}">
        <p14:creationId xmlns:p14="http://schemas.microsoft.com/office/powerpoint/2010/main" val="27969355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Roditeljski nadzor </a:t>
            </a:r>
            <a:endParaRPr lang="hr-HR" dirty="0"/>
          </a:p>
        </p:txBody>
      </p:sp>
      <p:sp>
        <p:nvSpPr>
          <p:cNvPr id="3" name="Rezervirano mjesto sadržaja 2"/>
          <p:cNvSpPr>
            <a:spLocks noGrp="1"/>
          </p:cNvSpPr>
          <p:nvPr>
            <p:ph idx="1"/>
          </p:nvPr>
        </p:nvSpPr>
        <p:spPr/>
        <p:txBody>
          <a:bodyPr/>
          <a:lstStyle/>
          <a:p>
            <a:r>
              <a:rPr lang="hr-HR" dirty="0" smtClean="0"/>
              <a:t>49% djece koristi Internet bez nadzora i prisutnosti odraslih</a:t>
            </a:r>
          </a:p>
          <a:p>
            <a:r>
              <a:rPr lang="hr-HR" dirty="0" smtClean="0"/>
              <a:t>46% djece navodi da su roditelji ponekad prisutni</a:t>
            </a:r>
          </a:p>
          <a:p>
            <a:r>
              <a:rPr lang="hr-HR" dirty="0" smtClean="0"/>
              <a:t>2,5% djece navodi da je roditelj uvijek prisutan</a:t>
            </a:r>
          </a:p>
          <a:p>
            <a:r>
              <a:rPr lang="hr-HR" dirty="0" smtClean="0"/>
              <a:t>36% smatra da njihove roditelje ne zanima što oni rade na internetu</a:t>
            </a:r>
          </a:p>
          <a:p>
            <a:endParaRPr lang="hr-HR" dirty="0"/>
          </a:p>
        </p:txBody>
      </p:sp>
    </p:spTree>
    <p:extLst>
      <p:ext uri="{BB962C8B-B14F-4D97-AF65-F5344CB8AC3E}">
        <p14:creationId xmlns:p14="http://schemas.microsoft.com/office/powerpoint/2010/main" val="18497241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Unicef (2011.)</a:t>
            </a:r>
            <a:endParaRPr lang="hr-HR" dirty="0"/>
          </a:p>
        </p:txBody>
      </p:sp>
      <p:sp>
        <p:nvSpPr>
          <p:cNvPr id="3" name="Rezervirano mjesto sadržaja 2"/>
          <p:cNvSpPr>
            <a:spLocks noGrp="1"/>
          </p:cNvSpPr>
          <p:nvPr>
            <p:ph idx="1"/>
          </p:nvPr>
        </p:nvSpPr>
        <p:spPr/>
        <p:txBody>
          <a:bodyPr/>
          <a:lstStyle/>
          <a:p>
            <a:r>
              <a:rPr lang="hr-HR" dirty="0" smtClean="0"/>
              <a:t>96% djece ima mobitel i računalo, a polovica ih pristupa internetu svakodnevno (virtualno druženje s prijateljima)</a:t>
            </a:r>
          </a:p>
          <a:p>
            <a:r>
              <a:rPr lang="hr-HR" dirty="0" smtClean="0"/>
              <a:t>5% izloženi elektroničkom zlostavljanju</a:t>
            </a:r>
          </a:p>
          <a:p>
            <a:r>
              <a:rPr lang="hr-HR" dirty="0" smtClean="0"/>
              <a:t>Djeca najčešće dožive nasilje putem društvenih mreža i poruka</a:t>
            </a:r>
          </a:p>
          <a:p>
            <a:endParaRPr lang="hr-HR" dirty="0"/>
          </a:p>
        </p:txBody>
      </p:sp>
    </p:spTree>
    <p:extLst>
      <p:ext uri="{BB962C8B-B14F-4D97-AF65-F5344CB8AC3E}">
        <p14:creationId xmlns:p14="http://schemas.microsoft.com/office/powerpoint/2010/main" val="35636271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hr-HR" dirty="0"/>
          </a:p>
        </p:txBody>
      </p:sp>
      <p:pic>
        <p:nvPicPr>
          <p:cNvPr id="4" name="Rezervirano mjesto sadržaja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02120" y="0"/>
            <a:ext cx="9170261" cy="6884884"/>
          </a:xfrm>
        </p:spPr>
      </p:pic>
    </p:spTree>
    <p:extLst>
      <p:ext uri="{BB962C8B-B14F-4D97-AF65-F5344CB8AC3E}">
        <p14:creationId xmlns:p14="http://schemas.microsoft.com/office/powerpoint/2010/main" val="3743051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Primjeri:</a:t>
            </a:r>
            <a:endParaRPr lang="hr-HR" dirty="0"/>
          </a:p>
        </p:txBody>
      </p:sp>
      <p:sp>
        <p:nvSpPr>
          <p:cNvPr id="3" name="Rezervirano mjesto sadržaja 2"/>
          <p:cNvSpPr>
            <a:spLocks noGrp="1"/>
          </p:cNvSpPr>
          <p:nvPr>
            <p:ph idx="1"/>
          </p:nvPr>
        </p:nvSpPr>
        <p:spPr>
          <a:xfrm>
            <a:off x="680321" y="2336872"/>
            <a:ext cx="10791243" cy="4199009"/>
          </a:xfrm>
        </p:spPr>
        <p:txBody>
          <a:bodyPr>
            <a:normAutofit/>
          </a:bodyPr>
          <a:lstStyle/>
          <a:p>
            <a:r>
              <a:rPr lang="hr-HR" dirty="0"/>
              <a:t>Učitelj je otkrio lažni Facebook profil na kojem se podupiru djevojčice kako bi bile modeli za donje rublje. Učitelj je naravno bio zabrinut za reakciju starijih učenika i svoju reputaciju. Facebook nije maknuo profil čak ni kada je nastavnik i nekoliko prijatelja to prijavilo. Policija je rekla da oni tu ništa ne mogu poduzeti</a:t>
            </a:r>
            <a:r>
              <a:rPr lang="hr-HR" dirty="0" smtClean="0"/>
              <a:t>.</a:t>
            </a:r>
          </a:p>
          <a:p>
            <a:r>
              <a:rPr lang="hr-HR" dirty="0" smtClean="0"/>
              <a:t> </a:t>
            </a:r>
            <a:r>
              <a:rPr lang="hr-HR" dirty="0"/>
              <a:t>Jedna učiteljica je bila zabrinuta za svoju </a:t>
            </a:r>
            <a:r>
              <a:rPr lang="hr-HR" dirty="0" smtClean="0"/>
              <a:t>buduću </a:t>
            </a:r>
            <a:r>
              <a:rPr lang="hr-HR" dirty="0"/>
              <a:t>karijeru jer je njen bivši partner postavio njezine eksplicitne slike online. Te fotografije su bile postavljene na jednu stranicu s njenim pravim imenom i pojavile su se na Google-u kada se ukucalo njeno ime. Stranica se također povezala s njenim Facebook profilom i bila je maltretirana na račun toga.</a:t>
            </a:r>
          </a:p>
          <a:p>
            <a:pPr marL="0" indent="0">
              <a:buNone/>
            </a:pPr>
            <a:endParaRPr lang="hr-HR" dirty="0" smtClean="0"/>
          </a:p>
        </p:txBody>
      </p:sp>
    </p:spTree>
    <p:extLst>
      <p:ext uri="{BB962C8B-B14F-4D97-AF65-F5344CB8AC3E}">
        <p14:creationId xmlns:p14="http://schemas.microsoft.com/office/powerpoint/2010/main" val="30383792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Što mi možemo napraviti? </a:t>
            </a:r>
            <a:br>
              <a:rPr lang="hr-HR" dirty="0"/>
            </a:br>
            <a:endParaRPr lang="hr-HR" dirty="0"/>
          </a:p>
        </p:txBody>
      </p:sp>
      <p:sp>
        <p:nvSpPr>
          <p:cNvPr id="3" name="Rezervirano mjesto sadržaja 2"/>
          <p:cNvSpPr>
            <a:spLocks noGrp="1"/>
          </p:cNvSpPr>
          <p:nvPr>
            <p:ph idx="1"/>
          </p:nvPr>
        </p:nvSpPr>
        <p:spPr/>
        <p:txBody>
          <a:bodyPr/>
          <a:lstStyle/>
          <a:p>
            <a:pPr marL="0" indent="0">
              <a:buNone/>
            </a:pPr>
            <a:r>
              <a:rPr lang="hr-HR" dirty="0" smtClean="0"/>
              <a:t>Nemoguće </a:t>
            </a:r>
            <a:r>
              <a:rPr lang="hr-HR" dirty="0"/>
              <a:t>je, a i nepotrebno zabraniti djeci da se koriste računalom i </a:t>
            </a:r>
            <a:r>
              <a:rPr lang="hr-HR" dirty="0" smtClean="0"/>
              <a:t>internetom.</a:t>
            </a:r>
            <a:endParaRPr lang="hr-HR" dirty="0"/>
          </a:p>
          <a:p>
            <a:pPr marL="0" indent="0">
              <a:buNone/>
            </a:pPr>
            <a:r>
              <a:rPr lang="hr-HR" dirty="0" smtClean="0"/>
              <a:t>Važno je osposobiti </a:t>
            </a:r>
            <a:r>
              <a:rPr lang="hr-HR" dirty="0"/>
              <a:t>djecu i mlade da budu sigurni online... i da prijave nešto ako bude potrebno. • Podupirati ih da odgovorno koriste tehnologiju.. .i da prepoznaju posljedice. </a:t>
            </a:r>
          </a:p>
          <a:p>
            <a:pPr marL="0" indent="0">
              <a:buNone/>
            </a:pPr>
            <a:r>
              <a:rPr lang="hr-HR" dirty="0"/>
              <a:t>• Uključivati djecu i mlade da prepoznaju rizike i prednosti online komunikacije.</a:t>
            </a:r>
          </a:p>
          <a:p>
            <a:endParaRPr lang="hr-HR" dirty="0"/>
          </a:p>
          <a:p>
            <a:endParaRPr lang="hr-HR" dirty="0"/>
          </a:p>
        </p:txBody>
      </p:sp>
    </p:spTree>
    <p:extLst>
      <p:ext uri="{BB962C8B-B14F-4D97-AF65-F5344CB8AC3E}">
        <p14:creationId xmlns:p14="http://schemas.microsoft.com/office/powerpoint/2010/main" val="4307478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hr-HR"/>
          </a:p>
        </p:txBody>
      </p:sp>
      <p:pic>
        <p:nvPicPr>
          <p:cNvPr id="4" name="Rezervirano mjesto sadržaja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0264" y="287537"/>
            <a:ext cx="9653153" cy="5947008"/>
          </a:xfrm>
        </p:spPr>
      </p:pic>
    </p:spTree>
    <p:extLst>
      <p:ext uri="{BB962C8B-B14F-4D97-AF65-F5344CB8AC3E}">
        <p14:creationId xmlns:p14="http://schemas.microsoft.com/office/powerpoint/2010/main" val="7143455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POGLEDAJTE VIŠE NA SLIJEDEĆIM LINKOVIMA:</a:t>
            </a:r>
            <a:br>
              <a:rPr lang="hr-HR" dirty="0"/>
            </a:br>
            <a:endParaRPr lang="hr-HR" dirty="0"/>
          </a:p>
        </p:txBody>
      </p:sp>
      <p:sp>
        <p:nvSpPr>
          <p:cNvPr id="3" name="Rezervirano mjesto sadržaja 2"/>
          <p:cNvSpPr>
            <a:spLocks noGrp="1"/>
          </p:cNvSpPr>
          <p:nvPr>
            <p:ph idx="1"/>
          </p:nvPr>
        </p:nvSpPr>
        <p:spPr/>
        <p:txBody>
          <a:bodyPr/>
          <a:lstStyle/>
          <a:p>
            <a:r>
              <a:rPr lang="hr-HR" dirty="0" smtClean="0">
                <a:hlinkClick r:id="rId2"/>
              </a:rPr>
              <a:t>http</a:t>
            </a:r>
            <a:r>
              <a:rPr lang="hr-HR" dirty="0">
                <a:hlinkClick r:id="rId2"/>
              </a:rPr>
              <a:t>://</a:t>
            </a:r>
            <a:r>
              <a:rPr lang="hr-HR" dirty="0" smtClean="0">
                <a:hlinkClick r:id="rId2"/>
              </a:rPr>
              <a:t>www.mup.hr/main.aspx?id=13047#vrh</a:t>
            </a:r>
            <a:r>
              <a:rPr lang="hr-HR" dirty="0" smtClean="0"/>
              <a:t> </a:t>
            </a:r>
          </a:p>
          <a:p>
            <a:r>
              <a:rPr lang="hr-HR" b="1" dirty="0">
                <a:hlinkClick r:id="rId3"/>
              </a:rPr>
              <a:t>http://www.petzanet.hr/Kurikulum/Cijeli-kurikulum   </a:t>
            </a:r>
            <a:endParaRPr lang="hr-HR" b="1" dirty="0" smtClean="0"/>
          </a:p>
          <a:p>
            <a:endParaRPr lang="hr-HR" b="1" dirty="0"/>
          </a:p>
          <a:p>
            <a:endParaRPr lang="hr-HR" dirty="0"/>
          </a:p>
        </p:txBody>
      </p:sp>
    </p:spTree>
    <p:extLst>
      <p:ext uri="{BB962C8B-B14F-4D97-AF65-F5344CB8AC3E}">
        <p14:creationId xmlns:p14="http://schemas.microsoft.com/office/powerpoint/2010/main" val="11866216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Izvori:</a:t>
            </a:r>
            <a:br>
              <a:rPr lang="hr-HR" dirty="0" smtClean="0"/>
            </a:br>
            <a:endParaRPr lang="hr-HR" dirty="0"/>
          </a:p>
        </p:txBody>
      </p:sp>
      <p:sp>
        <p:nvSpPr>
          <p:cNvPr id="3" name="Rezervirano mjesto sadržaja 2"/>
          <p:cNvSpPr>
            <a:spLocks noGrp="1"/>
          </p:cNvSpPr>
          <p:nvPr>
            <p:ph idx="1"/>
          </p:nvPr>
        </p:nvSpPr>
        <p:spPr/>
        <p:txBody>
          <a:bodyPr/>
          <a:lstStyle/>
          <a:p>
            <a:r>
              <a:rPr lang="hr-HR" dirty="0">
                <a:hlinkClick r:id="rId2"/>
              </a:rPr>
              <a:t>http://</a:t>
            </a:r>
            <a:r>
              <a:rPr lang="hr-HR" dirty="0" smtClean="0">
                <a:hlinkClick r:id="rId2"/>
              </a:rPr>
              <a:t>www.slideshare.net/petzanet/prezentacija-sigurnost-na-interentu-radionica-pedagokog-tima-plitvice</a:t>
            </a:r>
            <a:r>
              <a:rPr lang="hr-HR" dirty="0" smtClean="0"/>
              <a:t> </a:t>
            </a:r>
          </a:p>
          <a:p>
            <a:r>
              <a:rPr lang="hr-HR" dirty="0">
                <a:hlinkClick r:id="rId3"/>
              </a:rPr>
              <a:t>http://www.cnzd.org/site2</a:t>
            </a:r>
            <a:r>
              <a:rPr lang="hr-HR" dirty="0" smtClean="0">
                <a:hlinkClick r:id="rId3"/>
              </a:rPr>
              <a:t>/</a:t>
            </a:r>
            <a:endParaRPr lang="hr-HR" dirty="0" smtClean="0"/>
          </a:p>
          <a:p>
            <a:r>
              <a:rPr lang="hr-HR" dirty="0">
                <a:hlinkClick r:id="rId4"/>
              </a:rPr>
              <a:t>http://</a:t>
            </a:r>
            <a:r>
              <a:rPr lang="hr-HR" dirty="0" smtClean="0">
                <a:hlinkClick r:id="rId4"/>
              </a:rPr>
              <a:t>www.srednja.hr/Novosti/Hrvatska/Texting-se-pretvorilo-u-Sexting</a:t>
            </a:r>
            <a:r>
              <a:rPr lang="hr-HR" dirty="0" smtClean="0"/>
              <a:t> </a:t>
            </a:r>
            <a:endParaRPr lang="hr-HR" dirty="0"/>
          </a:p>
        </p:txBody>
      </p:sp>
    </p:spTree>
    <p:extLst>
      <p:ext uri="{BB962C8B-B14F-4D97-AF65-F5344CB8AC3E}">
        <p14:creationId xmlns:p14="http://schemas.microsoft.com/office/powerpoint/2010/main" val="2097918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1" y="701274"/>
            <a:ext cx="9613861" cy="1080938"/>
          </a:xfrm>
        </p:spPr>
        <p:txBody>
          <a:bodyPr/>
          <a:lstStyle/>
          <a:p>
            <a:r>
              <a:rPr lang="hr-HR" dirty="0" smtClean="0"/>
              <a:t>Sigurnost na internetu </a:t>
            </a:r>
            <a:endParaRPr lang="hr-HR" dirty="0"/>
          </a:p>
        </p:txBody>
      </p:sp>
      <p:sp>
        <p:nvSpPr>
          <p:cNvPr id="3" name="Rezervirano mjesto sadržaja 2"/>
          <p:cNvSpPr>
            <a:spLocks noGrp="1"/>
          </p:cNvSpPr>
          <p:nvPr>
            <p:ph idx="1"/>
          </p:nvPr>
        </p:nvSpPr>
        <p:spPr/>
        <p:txBody>
          <a:bodyPr/>
          <a:lstStyle/>
          <a:p>
            <a:r>
              <a:rPr lang="hr-HR" dirty="0" smtClean="0"/>
              <a:t>Podrazumijeva: znanje i razvoj korisnikove sigurnosti u privatnom okruženju i vlasništvu uz korištenje interneta i zaštita u tom procesu.</a:t>
            </a:r>
          </a:p>
          <a:p>
            <a:endParaRPr lang="hr-HR" dirty="0" smtClean="0"/>
          </a:p>
          <a:p>
            <a:pPr marL="0" indent="0">
              <a:buNone/>
            </a:pPr>
            <a:r>
              <a:rPr lang="hr-HR" dirty="0" smtClean="0"/>
              <a:t>„U dobrim školama, svo osoblje trebalo bi imati ulogu vezanu uz sigurnost na internetu.” </a:t>
            </a:r>
            <a:r>
              <a:rPr lang="hr-HR" sz="1600" dirty="0" smtClean="0"/>
              <a:t>(američki predsjednik)</a:t>
            </a:r>
          </a:p>
          <a:p>
            <a:endParaRPr lang="hr-HR"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22423" y="4375522"/>
            <a:ext cx="4381500" cy="2190750"/>
          </a:xfrm>
          <a:prstGeom prst="rect">
            <a:avLst/>
          </a:prstGeom>
        </p:spPr>
      </p:pic>
    </p:spTree>
    <p:extLst>
      <p:ext uri="{BB962C8B-B14F-4D97-AF65-F5344CB8AC3E}">
        <p14:creationId xmlns:p14="http://schemas.microsoft.com/office/powerpoint/2010/main" val="4080849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Što to zapravo znači?</a:t>
            </a:r>
            <a:endParaRPr lang="hr-HR" dirty="0"/>
          </a:p>
        </p:txBody>
      </p:sp>
      <p:sp>
        <p:nvSpPr>
          <p:cNvPr id="3" name="Rezervirano mjesto sadržaja 2"/>
          <p:cNvSpPr>
            <a:spLocks noGrp="1"/>
          </p:cNvSpPr>
          <p:nvPr>
            <p:ph idx="1"/>
          </p:nvPr>
        </p:nvSpPr>
        <p:spPr/>
        <p:txBody>
          <a:bodyPr/>
          <a:lstStyle/>
          <a:p>
            <a:r>
              <a:rPr lang="hr-HR" dirty="0" smtClean="0"/>
              <a:t>Škole redovito usavršavaju poruke vezane uz sigurnost na internetu i pravila se dosljedno primjenjuju</a:t>
            </a:r>
          </a:p>
          <a:p>
            <a:r>
              <a:rPr lang="hr-HR" dirty="0" smtClean="0"/>
              <a:t>Osoblje treba donekle razumjeti e-sigurnost i to je potrebno redovito unapređivati</a:t>
            </a:r>
          </a:p>
          <a:p>
            <a:r>
              <a:rPr lang="hr-HR" dirty="0" smtClean="0"/>
              <a:t>Učenici dobivaju savjete i vođenje prilagođene njihovom uzrastu</a:t>
            </a:r>
          </a:p>
          <a:p>
            <a:r>
              <a:rPr lang="hr-HR" dirty="0" smtClean="0"/>
              <a:t>Podrška za roditelje</a:t>
            </a:r>
          </a:p>
          <a:p>
            <a:r>
              <a:rPr lang="hr-HR" dirty="0" smtClean="0"/>
              <a:t>Praktična podrška (postavke privatnosti)</a:t>
            </a:r>
          </a:p>
          <a:p>
            <a:pPr marL="0" indent="0">
              <a:buNone/>
            </a:pPr>
            <a:endParaRPr lang="hr-HR" dirty="0"/>
          </a:p>
        </p:txBody>
      </p:sp>
    </p:spTree>
    <p:extLst>
      <p:ext uri="{BB962C8B-B14F-4D97-AF65-F5344CB8AC3E}">
        <p14:creationId xmlns:p14="http://schemas.microsoft.com/office/powerpoint/2010/main" val="2979314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U internetskom okruženju radi nedovoljne upućenosti odraslih i djece dolazi do:</a:t>
            </a:r>
          </a:p>
        </p:txBody>
      </p:sp>
      <p:sp>
        <p:nvSpPr>
          <p:cNvPr id="3" name="Rezervirano mjesto sadržaja 2"/>
          <p:cNvSpPr>
            <a:spLocks noGrp="1"/>
          </p:cNvSpPr>
          <p:nvPr>
            <p:ph idx="1"/>
          </p:nvPr>
        </p:nvSpPr>
        <p:spPr>
          <a:xfrm>
            <a:off x="197428" y="2306782"/>
            <a:ext cx="11700163" cy="4003480"/>
          </a:xfrm>
        </p:spPr>
        <p:txBody>
          <a:bodyPr/>
          <a:lstStyle/>
          <a:p>
            <a:pPr marL="0" indent="0">
              <a:buNone/>
            </a:pPr>
            <a:r>
              <a:rPr lang="hr-HR" sz="3200" b="1" dirty="0" err="1" smtClean="0">
                <a:solidFill>
                  <a:schemeClr val="bg1"/>
                </a:solidFill>
              </a:rPr>
              <a:t>Cyberbullying</a:t>
            </a:r>
            <a:r>
              <a:rPr lang="hr-HR" sz="3200" b="1" dirty="0" smtClean="0">
                <a:solidFill>
                  <a:schemeClr val="bg1"/>
                </a:solidFill>
              </a:rPr>
              <a:t> (ELEKTRONIČKO ZLOSTAVLJANJE)</a:t>
            </a:r>
          </a:p>
          <a:p>
            <a:r>
              <a:rPr lang="hr-HR" dirty="0" smtClean="0"/>
              <a:t>korištenje </a:t>
            </a:r>
            <a:r>
              <a:rPr lang="hr-HR" dirty="0"/>
              <a:t>informacija i komunikacijske tehnologije (ICT), naročito mobilnih telefona i interneta kako bi namjerno uzrujali nekoga </a:t>
            </a:r>
            <a:endParaRPr lang="hr-HR" dirty="0" smtClean="0"/>
          </a:p>
          <a:p>
            <a:endParaRPr lang="hr-HR" dirty="0"/>
          </a:p>
          <a:p>
            <a:pPr marL="0" indent="0">
              <a:buNone/>
            </a:pPr>
            <a:r>
              <a:rPr lang="hr-HR" dirty="0"/>
              <a:t>• kada se internet, mobiteli i ostali uređaji koriste za slanje ili postavljanje teksta ili slika s namjerom da se nekoga </a:t>
            </a:r>
            <a:r>
              <a:rPr lang="hr-HR" dirty="0" err="1"/>
              <a:t>povrijedi,osramoti</a:t>
            </a:r>
            <a:r>
              <a:rPr lang="hr-HR" dirty="0"/>
              <a:t> ili da mu se izruguje </a:t>
            </a:r>
            <a:endParaRPr lang="hr-HR" dirty="0" smtClean="0"/>
          </a:p>
          <a:p>
            <a:pPr marL="0" indent="0">
              <a:buNone/>
            </a:pPr>
            <a:endParaRPr lang="hr-HR" dirty="0"/>
          </a:p>
          <a:p>
            <a:pPr marL="0" indent="0">
              <a:buNone/>
            </a:pPr>
            <a:r>
              <a:rPr lang="hr-HR" dirty="0"/>
              <a:t>• Korištenje interneta i povezane tehnologije da bi se naštetilo drugima, i to namjerno, </a:t>
            </a:r>
            <a:r>
              <a:rPr lang="hr-HR" dirty="0" smtClean="0"/>
              <a:t>kontinuirano </a:t>
            </a:r>
            <a:r>
              <a:rPr lang="hr-HR" dirty="0"/>
              <a:t>i agresivno</a:t>
            </a:r>
          </a:p>
          <a:p>
            <a:endParaRPr lang="hr-HR" dirty="0"/>
          </a:p>
        </p:txBody>
      </p:sp>
    </p:spTree>
    <p:extLst>
      <p:ext uri="{BB962C8B-B14F-4D97-AF65-F5344CB8AC3E}">
        <p14:creationId xmlns:p14="http://schemas.microsoft.com/office/powerpoint/2010/main" val="3166809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0320" y="1013000"/>
            <a:ext cx="9613861" cy="1080938"/>
          </a:xfrm>
        </p:spPr>
        <p:txBody>
          <a:bodyPr>
            <a:normAutofit fontScale="90000"/>
          </a:bodyPr>
          <a:lstStyle/>
          <a:p>
            <a:r>
              <a:rPr lang="hr-HR" dirty="0" smtClean="0"/>
              <a:t>Potrebno je procijeniti kada </a:t>
            </a:r>
            <a:r>
              <a:rPr lang="hr-HR" dirty="0"/>
              <a:t>je </a:t>
            </a:r>
            <a:r>
              <a:rPr lang="hr-HR" dirty="0" err="1"/>
              <a:t>cyberbullying</a:t>
            </a:r>
            <a:r>
              <a:rPr lang="hr-HR" dirty="0"/>
              <a:t> nenamjeran.</a:t>
            </a:r>
            <a:br>
              <a:rPr lang="hr-HR" dirty="0"/>
            </a:br>
            <a:endParaRPr lang="hr-HR" dirty="0"/>
          </a:p>
        </p:txBody>
      </p:sp>
      <p:sp>
        <p:nvSpPr>
          <p:cNvPr id="3" name="Rezervirano mjesto sadržaja 2"/>
          <p:cNvSpPr>
            <a:spLocks noGrp="1"/>
          </p:cNvSpPr>
          <p:nvPr>
            <p:ph idx="1"/>
          </p:nvPr>
        </p:nvSpPr>
        <p:spPr>
          <a:xfrm>
            <a:off x="680319" y="2856419"/>
            <a:ext cx="9613861" cy="3599316"/>
          </a:xfrm>
        </p:spPr>
        <p:txBody>
          <a:bodyPr>
            <a:normAutofit fontScale="92500"/>
          </a:bodyPr>
          <a:lstStyle/>
          <a:p>
            <a:pPr marL="0" indent="0">
              <a:buNone/>
            </a:pPr>
            <a:r>
              <a:rPr lang="hr-HR" dirty="0" smtClean="0"/>
              <a:t>• </a:t>
            </a:r>
            <a:r>
              <a:rPr lang="hr-HR" dirty="0"/>
              <a:t>Neki primjeri </a:t>
            </a:r>
            <a:r>
              <a:rPr lang="hr-HR" dirty="0" err="1"/>
              <a:t>cyberbullying</a:t>
            </a:r>
            <a:r>
              <a:rPr lang="hr-HR" dirty="0"/>
              <a:t>-a su nenamjerni. To može biti rezultat nepromišljenosti (nešto poslano kao šala može biti duboko </a:t>
            </a:r>
            <a:r>
              <a:rPr lang="hr-HR" dirty="0" smtClean="0"/>
              <a:t>uznemirujuća </a:t>
            </a:r>
            <a:r>
              <a:rPr lang="hr-HR" dirty="0"/>
              <a:t>ili uvredljiva za primatelja) ili manjka svjesnosti posljedica – ako na primjer, kažemo nešto negativno o nekom učeniku ili prijatelju online, ne </a:t>
            </a:r>
            <a:r>
              <a:rPr lang="hr-HR" dirty="0" smtClean="0"/>
              <a:t>očekujući </a:t>
            </a:r>
            <a:r>
              <a:rPr lang="hr-HR" dirty="0"/>
              <a:t>da to on ne vidi (da mu netko ne proslijedi ili slično</a:t>
            </a:r>
            <a:r>
              <a:rPr lang="hr-HR" dirty="0" smtClean="0"/>
              <a:t>). </a:t>
            </a:r>
          </a:p>
          <a:p>
            <a:pPr marL="0" indent="0">
              <a:buNone/>
            </a:pPr>
            <a:endParaRPr lang="hr-HR" dirty="0"/>
          </a:p>
          <a:p>
            <a:pPr marL="0" indent="0">
              <a:buNone/>
            </a:pPr>
            <a:r>
              <a:rPr lang="hr-HR" u="sng" dirty="0"/>
              <a:t>Video o </a:t>
            </a:r>
            <a:r>
              <a:rPr lang="hr-HR" u="sng" dirty="0" err="1" smtClean="0"/>
              <a:t>cyberbullyingu</a:t>
            </a:r>
            <a:r>
              <a:rPr lang="hr-HR" u="sng" dirty="0" smtClean="0"/>
              <a:t>: </a:t>
            </a:r>
            <a:r>
              <a:rPr lang="hr-HR" u="sng" dirty="0" err="1"/>
              <a:t>Iluminate</a:t>
            </a:r>
            <a:r>
              <a:rPr lang="hr-HR" u="sng" dirty="0"/>
              <a:t> </a:t>
            </a:r>
            <a:r>
              <a:rPr lang="hr-HR" u="sng" dirty="0" err="1"/>
              <a:t>cyberbulling</a:t>
            </a:r>
            <a:r>
              <a:rPr lang="hr-HR" u="sng" dirty="0"/>
              <a:t> </a:t>
            </a:r>
            <a:endParaRPr lang="hr-HR" u="sng" dirty="0" smtClean="0"/>
          </a:p>
          <a:p>
            <a:pPr marL="0" indent="0">
              <a:buNone/>
            </a:pPr>
            <a:r>
              <a:rPr lang="hr-HR" dirty="0" smtClean="0"/>
              <a:t>Javni </a:t>
            </a:r>
            <a:r>
              <a:rPr lang="hr-HR" dirty="0"/>
              <a:t>link: </a:t>
            </a:r>
            <a:r>
              <a:rPr lang="hr-HR" dirty="0">
                <a:hlinkClick r:id="rId2"/>
              </a:rPr>
              <a:t>https://</a:t>
            </a:r>
            <a:r>
              <a:rPr lang="hr-HR" dirty="0" smtClean="0">
                <a:hlinkClick r:id="rId2"/>
              </a:rPr>
              <a:t>www.youtube.com/watch?v=l2Sg2CbrI34</a:t>
            </a:r>
            <a:endParaRPr lang="hr-HR" dirty="0" smtClean="0"/>
          </a:p>
          <a:p>
            <a:pPr marL="0" indent="0">
              <a:buNone/>
            </a:pPr>
            <a:r>
              <a:rPr lang="hr-HR" dirty="0" smtClean="0"/>
              <a:t>Petzanet.HR </a:t>
            </a:r>
            <a:r>
              <a:rPr lang="hr-HR" dirty="0"/>
              <a:t>kanal: </a:t>
            </a:r>
            <a:r>
              <a:rPr lang="hr-HR" dirty="0">
                <a:hlinkClick r:id="rId3"/>
              </a:rPr>
              <a:t>https://</a:t>
            </a:r>
            <a:r>
              <a:rPr lang="hr-HR" dirty="0" smtClean="0">
                <a:hlinkClick r:id="rId3"/>
              </a:rPr>
              <a:t>www.youtube.com/watch?v=DAV5h6ceLvs</a:t>
            </a:r>
            <a:r>
              <a:rPr lang="hr-HR" dirty="0" smtClean="0"/>
              <a:t> </a:t>
            </a:r>
            <a:endParaRPr lang="hr-HR" dirty="0"/>
          </a:p>
        </p:txBody>
      </p:sp>
    </p:spTree>
    <p:extLst>
      <p:ext uri="{BB962C8B-B14F-4D97-AF65-F5344CB8AC3E}">
        <p14:creationId xmlns:p14="http://schemas.microsoft.com/office/powerpoint/2010/main" val="2769493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680320" y="1584687"/>
            <a:ext cx="9613861" cy="3599316"/>
          </a:xfrm>
        </p:spPr>
        <p:txBody>
          <a:bodyPr/>
          <a:lstStyle/>
          <a:p>
            <a:pPr marL="0" indent="0">
              <a:buNone/>
            </a:pPr>
            <a:r>
              <a:rPr lang="hr-HR" dirty="0"/>
              <a:t>Što kaže istraživanje</a:t>
            </a:r>
            <a:r>
              <a:rPr lang="hr-HR" dirty="0" smtClean="0"/>
              <a:t>…</a:t>
            </a:r>
          </a:p>
          <a:p>
            <a:pPr marL="0" indent="0">
              <a:buNone/>
            </a:pPr>
            <a:r>
              <a:rPr lang="hr-HR" dirty="0" smtClean="0"/>
              <a:t> </a:t>
            </a:r>
          </a:p>
          <a:p>
            <a:pPr marL="0" indent="0">
              <a:buNone/>
            </a:pPr>
            <a:r>
              <a:rPr lang="hr-HR" dirty="0" smtClean="0"/>
              <a:t>• </a:t>
            </a:r>
            <a:r>
              <a:rPr lang="hr-HR" dirty="0"/>
              <a:t>28% </a:t>
            </a:r>
            <a:r>
              <a:rPr lang="hr-HR" dirty="0" smtClean="0"/>
              <a:t> 11-16-ogodišnjaka </a:t>
            </a:r>
            <a:r>
              <a:rPr lang="hr-HR" dirty="0"/>
              <a:t>je </a:t>
            </a:r>
            <a:r>
              <a:rPr lang="hr-HR" dirty="0" smtClean="0"/>
              <a:t>trpjelo </a:t>
            </a:r>
            <a:r>
              <a:rPr lang="hr-HR" dirty="0"/>
              <a:t>prijetnje ili ih se ponižavalo od strane pojedinca ili grupe pojedinaca preko mobitela ili interneta</a:t>
            </a:r>
            <a:r>
              <a:rPr lang="hr-HR" dirty="0" smtClean="0"/>
              <a:t>.</a:t>
            </a:r>
          </a:p>
          <a:p>
            <a:pPr marL="0" indent="0">
              <a:buNone/>
            </a:pPr>
            <a:r>
              <a:rPr lang="hr-HR" dirty="0" smtClean="0"/>
              <a:t> </a:t>
            </a:r>
            <a:r>
              <a:rPr lang="hr-HR" dirty="0"/>
              <a:t>• Više od četvrtine ove djece je konstantno </a:t>
            </a:r>
            <a:r>
              <a:rPr lang="hr-HR" dirty="0" smtClean="0"/>
              <a:t>trpjelo </a:t>
            </a:r>
            <a:r>
              <a:rPr lang="hr-HR" dirty="0"/>
              <a:t>nasilje od iste osobe ili grupe tijekom dužeg vremenskog razdoblja.</a:t>
            </a:r>
            <a:br>
              <a:rPr lang="hr-HR" dirty="0"/>
            </a:br>
            <a:endParaRPr lang="hr-HR" dirty="0"/>
          </a:p>
          <a:p>
            <a:endParaRPr lang="hr-HR"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9677" y="3658549"/>
            <a:ext cx="3211483" cy="3050908"/>
          </a:xfrm>
          <a:prstGeom prst="rect">
            <a:avLst/>
          </a:prstGeom>
        </p:spPr>
      </p:pic>
    </p:spTree>
    <p:extLst>
      <p:ext uri="{BB962C8B-B14F-4D97-AF65-F5344CB8AC3E}">
        <p14:creationId xmlns:p14="http://schemas.microsoft.com/office/powerpoint/2010/main" val="4033876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207817" y="2504209"/>
            <a:ext cx="11003974" cy="3044537"/>
          </a:xfrm>
        </p:spPr>
        <p:txBody>
          <a:bodyPr>
            <a:normAutofit fontScale="77500" lnSpcReduction="20000"/>
          </a:bodyPr>
          <a:lstStyle/>
          <a:p>
            <a:r>
              <a:rPr lang="hr-HR" sz="3800" b="1" dirty="0">
                <a:latin typeface="Times New Roman" panose="02020603050405020304" pitchFamily="18" charset="0"/>
                <a:cs typeface="Times New Roman" panose="02020603050405020304" pitchFamily="18" charset="0"/>
              </a:rPr>
              <a:t>Tinejdžerice su dvostruko ugroženije da budu žrtve zlostavljanja</a:t>
            </a:r>
          </a:p>
          <a:p>
            <a:r>
              <a:rPr lang="hr-HR" sz="3800" b="1" dirty="0" smtClean="0">
                <a:latin typeface="Times New Roman" panose="02020603050405020304" pitchFamily="18" charset="0"/>
                <a:cs typeface="Times New Roman" panose="02020603050405020304" pitchFamily="18" charset="0"/>
              </a:rPr>
              <a:t>Povećava </a:t>
            </a:r>
            <a:r>
              <a:rPr lang="hr-HR" sz="3800" b="1" dirty="0">
                <a:latin typeface="Times New Roman" panose="02020603050405020304" pitchFamily="18" charset="0"/>
                <a:cs typeface="Times New Roman" panose="02020603050405020304" pitchFamily="18" charset="0"/>
              </a:rPr>
              <a:t>se broj </a:t>
            </a:r>
            <a:r>
              <a:rPr lang="hr-HR" sz="3800" b="1" dirty="0" smtClean="0">
                <a:latin typeface="Times New Roman" panose="02020603050405020304" pitchFamily="18" charset="0"/>
                <a:cs typeface="Times New Roman" panose="02020603050405020304" pitchFamily="18" charset="0"/>
              </a:rPr>
              <a:t>promatrača</a:t>
            </a:r>
          </a:p>
          <a:p>
            <a:r>
              <a:rPr lang="hr-HR" sz="3800" b="1" dirty="0" smtClean="0">
                <a:latin typeface="Times New Roman" panose="02020603050405020304" pitchFamily="18" charset="0"/>
                <a:cs typeface="Times New Roman" panose="02020603050405020304" pitchFamily="18" charset="0"/>
              </a:rPr>
              <a:t>Ne </a:t>
            </a:r>
            <a:r>
              <a:rPr lang="hr-HR" sz="3800" b="1" dirty="0">
                <a:latin typeface="Times New Roman" panose="02020603050405020304" pitchFamily="18" charset="0"/>
                <a:cs typeface="Times New Roman" panose="02020603050405020304" pitchFamily="18" charset="0"/>
              </a:rPr>
              <a:t>možeš vidjeti ni procijeniti reakciju osobe</a:t>
            </a:r>
          </a:p>
          <a:p>
            <a:pPr marL="0" indent="0">
              <a:buNone/>
            </a:pPr>
            <a:r>
              <a:rPr lang="hr-HR" sz="3800" b="1" dirty="0" smtClean="0">
                <a:latin typeface="Times New Roman" panose="02020603050405020304" pitchFamily="18" charset="0"/>
                <a:cs typeface="Times New Roman" panose="02020603050405020304" pitchFamily="18" charset="0"/>
              </a:rPr>
              <a:t>• </a:t>
            </a:r>
            <a:r>
              <a:rPr lang="hr-HR" sz="3800" b="1" dirty="0">
                <a:latin typeface="Times New Roman" panose="02020603050405020304" pitchFamily="18" charset="0"/>
                <a:cs typeface="Times New Roman" panose="02020603050405020304" pitchFamily="18" charset="0"/>
              </a:rPr>
              <a:t>Može biti homofobno/ rasističko/fizičko/mentalno/</a:t>
            </a:r>
            <a:r>
              <a:rPr lang="hr-HR" sz="3800" b="1" dirty="0" err="1">
                <a:latin typeface="Times New Roman" panose="02020603050405020304" pitchFamily="18" charset="0"/>
                <a:cs typeface="Times New Roman" panose="02020603050405020304" pitchFamily="18" charset="0"/>
              </a:rPr>
              <a:t>socio</a:t>
            </a:r>
            <a:r>
              <a:rPr lang="hr-HR" sz="3800" b="1" dirty="0">
                <a:latin typeface="Times New Roman" panose="02020603050405020304" pitchFamily="18" charset="0"/>
                <a:cs typeface="Times New Roman" panose="02020603050405020304" pitchFamily="18" charset="0"/>
              </a:rPr>
              <a:t>-ekonomsko </a:t>
            </a:r>
            <a:endParaRPr lang="hr-HR" sz="3800" b="1" dirty="0" smtClean="0">
              <a:latin typeface="Times New Roman" panose="02020603050405020304" pitchFamily="18" charset="0"/>
              <a:cs typeface="Times New Roman" panose="02020603050405020304" pitchFamily="18" charset="0"/>
            </a:endParaRPr>
          </a:p>
          <a:p>
            <a:pPr marL="0" indent="0">
              <a:buNone/>
            </a:pPr>
            <a:r>
              <a:rPr lang="hr-HR" sz="3800" b="1" dirty="0" smtClean="0">
                <a:latin typeface="Times New Roman" panose="02020603050405020304" pitchFamily="18" charset="0"/>
                <a:cs typeface="Times New Roman" panose="02020603050405020304" pitchFamily="18" charset="0"/>
              </a:rPr>
              <a:t>• </a:t>
            </a:r>
            <a:r>
              <a:rPr lang="hr-HR" sz="3800" b="1" dirty="0">
                <a:latin typeface="Times New Roman" panose="02020603050405020304" pitchFamily="18" charset="0"/>
                <a:cs typeface="Times New Roman" panose="02020603050405020304" pitchFamily="18" charset="0"/>
              </a:rPr>
              <a:t>Teže se identificira nego fizičko </a:t>
            </a:r>
            <a:r>
              <a:rPr lang="hr-HR" sz="3800" b="1" dirty="0" smtClean="0">
                <a:latin typeface="Times New Roman" panose="02020603050405020304" pitchFamily="18" charset="0"/>
                <a:cs typeface="Times New Roman" panose="02020603050405020304" pitchFamily="18" charset="0"/>
              </a:rPr>
              <a:t>isključivanje </a:t>
            </a:r>
            <a:r>
              <a:rPr lang="hr-HR" sz="3800" b="1" dirty="0">
                <a:latin typeface="Times New Roman" panose="02020603050405020304" pitchFamily="18" charset="0"/>
                <a:cs typeface="Times New Roman" panose="02020603050405020304" pitchFamily="18" charset="0"/>
              </a:rPr>
              <a:t>• Može uključivati vršnjačko odbijanje online komunikacije; ne odgovaranje na poruke; obijanje igranja igrica u </a:t>
            </a:r>
            <a:r>
              <a:rPr lang="hr-HR" sz="3800" b="1" dirty="0" smtClean="0">
                <a:latin typeface="Times New Roman" panose="02020603050405020304" pitchFamily="18" charset="0"/>
                <a:cs typeface="Times New Roman" panose="02020603050405020304" pitchFamily="18" charset="0"/>
              </a:rPr>
              <a:t>grupama (vrijeđanje) </a:t>
            </a:r>
            <a:endParaRPr lang="hr-HR" sz="3800" b="1" dirty="0">
              <a:latin typeface="Times New Roman" panose="02020603050405020304" pitchFamily="18" charset="0"/>
              <a:cs typeface="Times New Roman" panose="02020603050405020304" pitchFamily="18" charset="0"/>
            </a:endParaRPr>
          </a:p>
          <a:p>
            <a:endParaRPr lang="hr-HR" dirty="0"/>
          </a:p>
        </p:txBody>
      </p:sp>
    </p:spTree>
    <p:extLst>
      <p:ext uri="{BB962C8B-B14F-4D97-AF65-F5344CB8AC3E}">
        <p14:creationId xmlns:p14="http://schemas.microsoft.com/office/powerpoint/2010/main" val="2602402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hr-HR"/>
          </a:p>
        </p:txBody>
      </p:sp>
      <p:pic>
        <p:nvPicPr>
          <p:cNvPr id="4" name="Rezervirano mjesto sadržaja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67358" y="431110"/>
            <a:ext cx="9663545" cy="5917863"/>
          </a:xfrm>
        </p:spPr>
      </p:pic>
    </p:spTree>
    <p:extLst>
      <p:ext uri="{BB962C8B-B14F-4D97-AF65-F5344CB8AC3E}">
        <p14:creationId xmlns:p14="http://schemas.microsoft.com/office/powerpoint/2010/main" val="3656020397"/>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TM04033917[[fn=Berlin]]</Template>
  <TotalTime>154</TotalTime>
  <Words>1342</Words>
  <Application>Microsoft Office PowerPoint</Application>
  <PresentationFormat>Široki zaslon</PresentationFormat>
  <Paragraphs>130</Paragraphs>
  <Slides>27</Slides>
  <Notes>0</Notes>
  <HiddenSlides>0</HiddenSlides>
  <MMClips>0</MMClips>
  <ScaleCrop>false</ScaleCrop>
  <HeadingPairs>
    <vt:vector size="6" baseType="variant">
      <vt:variant>
        <vt:lpstr>Korišteni fontovi</vt:lpstr>
      </vt:variant>
      <vt:variant>
        <vt:i4>3</vt:i4>
      </vt:variant>
      <vt:variant>
        <vt:lpstr>Tema</vt:lpstr>
      </vt:variant>
      <vt:variant>
        <vt:i4>1</vt:i4>
      </vt:variant>
      <vt:variant>
        <vt:lpstr>Naslovi slajdova</vt:lpstr>
      </vt:variant>
      <vt:variant>
        <vt:i4>27</vt:i4>
      </vt:variant>
    </vt:vector>
  </HeadingPairs>
  <TitlesOfParts>
    <vt:vector size="31" baseType="lpstr">
      <vt:lpstr>Arial</vt:lpstr>
      <vt:lpstr>Times New Roman</vt:lpstr>
      <vt:lpstr>Trebuchet MS</vt:lpstr>
      <vt:lpstr>Berlin</vt:lpstr>
      <vt:lpstr>SIGURNOST NA INTERNETU</vt:lpstr>
      <vt:lpstr>Internet </vt:lpstr>
      <vt:lpstr>Sigurnost na internetu </vt:lpstr>
      <vt:lpstr>Što to zapravo znači?</vt:lpstr>
      <vt:lpstr>U internetskom okruženju radi nedovoljne upućenosti odraslih i djece dolazi do:</vt:lpstr>
      <vt:lpstr>Potrebno je procijeniti kada je cyberbullying nenamjeran. </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Kako je došlo do toga?</vt:lpstr>
      <vt:lpstr>Što je neprikladno?</vt:lpstr>
      <vt:lpstr>Kome se djeca najčešće obrate?</vt:lpstr>
      <vt:lpstr>U Hrvatskoj</vt:lpstr>
      <vt:lpstr>Kako škola može pomoći djeci (prijedlozi roditelja i djece)</vt:lpstr>
      <vt:lpstr>Kada trebamo prijaviti policiji ili socijalnoj službi?</vt:lpstr>
      <vt:lpstr>Roditeljski nadzor </vt:lpstr>
      <vt:lpstr>Unicef (2011.)</vt:lpstr>
      <vt:lpstr>PowerPointova prezentacija</vt:lpstr>
      <vt:lpstr>Primjeri:</vt:lpstr>
      <vt:lpstr>Što mi možemo napraviti?  </vt:lpstr>
      <vt:lpstr>PowerPointova prezentacija</vt:lpstr>
      <vt:lpstr>POGLEDAJTE VIŠE NA SLIJEDEĆIM LINKOVIMA: </vt:lpstr>
      <vt:lpstr>Izvori: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SIGURNOST NA INTERNETU</dc:title>
  <dc:creator>korisnik</dc:creator>
  <cp:lastModifiedBy>korisnik</cp:lastModifiedBy>
  <cp:revision>30</cp:revision>
  <dcterms:created xsi:type="dcterms:W3CDTF">2016-03-15T08:44:09Z</dcterms:created>
  <dcterms:modified xsi:type="dcterms:W3CDTF">2016-03-17T09:56:22Z</dcterms:modified>
</cp:coreProperties>
</file>