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Jednakokračni trokut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7282FED-8BFA-405F-A0AC-877006020B85}" type="datetimeFigureOut">
              <a:rPr lang="hr-HR" smtClean="0"/>
              <a:t>19.9.2012.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802C02A-9E57-4E9B-81A3-4C50295A753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2FED-8BFA-405F-A0AC-877006020B85}" type="datetimeFigureOut">
              <a:rPr lang="hr-HR" smtClean="0"/>
              <a:t>19.9.2012.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C02A-9E57-4E9B-81A3-4C50295A753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2FED-8BFA-405F-A0AC-877006020B85}" type="datetimeFigureOut">
              <a:rPr lang="hr-HR" smtClean="0"/>
              <a:t>19.9.2012.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C02A-9E57-4E9B-81A3-4C50295A753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7282FED-8BFA-405F-A0AC-877006020B85}" type="datetimeFigureOut">
              <a:rPr lang="hr-HR" smtClean="0"/>
              <a:t>19.9.2012.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C02A-9E57-4E9B-81A3-4C50295A753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 trokut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Jednakokračni trokut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7282FED-8BFA-405F-A0AC-877006020B85}" type="datetimeFigureOut">
              <a:rPr lang="hr-HR" smtClean="0"/>
              <a:t>19.9.2012.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802C02A-9E57-4E9B-81A3-4C50295A7539}" type="slidenum">
              <a:rPr lang="hr-HR" smtClean="0"/>
              <a:t>‹#›</a:t>
            </a:fld>
            <a:endParaRPr lang="hr-HR"/>
          </a:p>
        </p:txBody>
      </p:sp>
      <p:cxnSp>
        <p:nvCxnSpPr>
          <p:cNvPr id="11" name="Ravni poveznik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7282FED-8BFA-405F-A0AC-877006020B85}" type="datetimeFigureOut">
              <a:rPr lang="hr-HR" smtClean="0"/>
              <a:t>19.9.2012.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802C02A-9E57-4E9B-81A3-4C50295A753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7282FED-8BFA-405F-A0AC-877006020B85}" type="datetimeFigureOut">
              <a:rPr lang="hr-HR" smtClean="0"/>
              <a:t>19.9.2012.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802C02A-9E57-4E9B-81A3-4C50295A7539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2FED-8BFA-405F-A0AC-877006020B85}" type="datetimeFigureOut">
              <a:rPr lang="hr-HR" smtClean="0"/>
              <a:t>19.9.2012.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C02A-9E57-4E9B-81A3-4C50295A753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7282FED-8BFA-405F-A0AC-877006020B85}" type="datetimeFigureOut">
              <a:rPr lang="hr-HR" smtClean="0"/>
              <a:t>19.9.2012.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802C02A-9E57-4E9B-81A3-4C50295A753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7282FED-8BFA-405F-A0AC-877006020B85}" type="datetimeFigureOut">
              <a:rPr lang="hr-HR" smtClean="0"/>
              <a:t>19.9.2012.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802C02A-9E57-4E9B-81A3-4C50295A7539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7282FED-8BFA-405F-A0AC-877006020B85}" type="datetimeFigureOut">
              <a:rPr lang="hr-HR" smtClean="0"/>
              <a:t>19.9.2012.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802C02A-9E57-4E9B-81A3-4C50295A7539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utni trokut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avni poveznik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7282FED-8BFA-405F-A0AC-877006020B85}" type="datetimeFigureOut">
              <a:rPr lang="hr-HR" smtClean="0"/>
              <a:t>19.9.2012.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802C02A-9E57-4E9B-81A3-4C50295A7539}" type="slidenum">
              <a:rPr lang="hr-HR" smtClean="0"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868736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PRAVILNIK O NAČINIMA, POSTUPCIMA I ELEMENTIMA</a:t>
            </a:r>
            <a:br>
              <a:rPr lang="hr-HR" b="1" dirty="0"/>
            </a:br>
            <a:r>
              <a:rPr lang="hr-HR" b="1" dirty="0"/>
              <a:t>VREDNOVANJA UČENIKA U OSNOVNOJ I SREDNJOJ ŠKOLI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3206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Ukoliko se učenik ne pridržava pravila, učitelj/nastavnik može predložiti </a:t>
            </a:r>
            <a:r>
              <a:rPr lang="vi-VN" dirty="0" smtClean="0"/>
              <a:t>određenu</a:t>
            </a:r>
            <a:r>
              <a:rPr lang="hr-HR" dirty="0" smtClean="0"/>
              <a:t> pedagošku </a:t>
            </a:r>
            <a:r>
              <a:rPr lang="hr-HR" dirty="0"/>
              <a:t>mjeru razredniku, razrednome vijeću ili učiteljskome/nastavničkome </a:t>
            </a:r>
            <a:r>
              <a:rPr lang="hr-HR" dirty="0" smtClean="0"/>
              <a:t>vijeću, koje </a:t>
            </a:r>
            <a:r>
              <a:rPr lang="hr-HR" dirty="0"/>
              <a:t>može donijeti odluku o izricanju pedagoške mjere učeniku.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4797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Prava i obveze roditelja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Roditelj ima pravo znati elemente ocjenjivanja, kao i načine i postupke vrednovanja </a:t>
            </a:r>
            <a:r>
              <a:rPr lang="hr-HR" dirty="0" smtClean="0"/>
              <a:t>za svaki </a:t>
            </a:r>
            <a:r>
              <a:rPr lang="hr-HR" dirty="0"/>
              <a:t>nastavni predmet.</a:t>
            </a:r>
          </a:p>
          <a:p>
            <a:r>
              <a:rPr lang="hr-HR" dirty="0" smtClean="0"/>
              <a:t>O </a:t>
            </a:r>
            <a:r>
              <a:rPr lang="hr-HR" dirty="0"/>
              <a:t>načinima i postupcima vrednovanja i ocjenjivanja roditelje informira razrednik </a:t>
            </a:r>
            <a:r>
              <a:rPr lang="hr-HR" dirty="0" smtClean="0"/>
              <a:t>na roditeljskim </a:t>
            </a:r>
            <a:r>
              <a:rPr lang="hr-HR" dirty="0"/>
              <a:t>sastancima i individualnim informativnim </a:t>
            </a:r>
            <a:r>
              <a:rPr lang="hr-HR" dirty="0" smtClean="0"/>
              <a:t>razgovorima.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2938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Roditelj je dužan redovito dolaziti na roditeljske sastanke i individualne </a:t>
            </a:r>
            <a:r>
              <a:rPr lang="hr-HR" dirty="0" smtClean="0"/>
              <a:t>informativne razgovore </a:t>
            </a:r>
            <a:r>
              <a:rPr lang="hr-HR" dirty="0"/>
              <a:t>s razrednikom.</a:t>
            </a:r>
          </a:p>
          <a:p>
            <a:r>
              <a:rPr lang="hr-HR" dirty="0" smtClean="0"/>
              <a:t>Roditelj </a:t>
            </a:r>
            <a:r>
              <a:rPr lang="hr-HR" dirty="0"/>
              <a:t>ima pravo uvida u pisane i druge radove i ocjene djeteta na </a:t>
            </a:r>
            <a:r>
              <a:rPr lang="hr-HR" dirty="0" smtClean="0"/>
              <a:t>organiziranim </a:t>
            </a:r>
            <a:r>
              <a:rPr lang="pl-PL" dirty="0" smtClean="0"/>
              <a:t>individualnim </a:t>
            </a:r>
            <a:r>
              <a:rPr lang="pl-PL" dirty="0"/>
              <a:t>informativnim razgovorima s razrednikom.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8070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Roditelj ima pravo od razrednika zatražiti individualni informativni razgovor </a:t>
            </a:r>
            <a:r>
              <a:rPr lang="hr-HR" dirty="0" smtClean="0"/>
              <a:t>s predmetnim </a:t>
            </a:r>
            <a:r>
              <a:rPr lang="hr-HR" dirty="0"/>
              <a:t>nastavnikom.</a:t>
            </a:r>
          </a:p>
          <a:p>
            <a:r>
              <a:rPr lang="hr-HR" dirty="0" smtClean="0"/>
              <a:t>Roditelj </a:t>
            </a:r>
            <a:r>
              <a:rPr lang="hr-HR" dirty="0"/>
              <a:t>ima pravo izvijestiti ravnatelja ako mu razrednik ili predmetni </a:t>
            </a:r>
            <a:r>
              <a:rPr lang="hr-HR" dirty="0" smtClean="0"/>
              <a:t>učitelj/nastavnik odbija </a:t>
            </a:r>
            <a:r>
              <a:rPr lang="hr-HR" dirty="0"/>
              <a:t>dati pravodobne i potrebne obavijesti o uspjehu njegovoga djeteta.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42998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Roditelj/i ima/imaju pravo na pisane i usmene predstavke (primjedbe, </a:t>
            </a:r>
            <a:r>
              <a:rPr lang="hr-HR" dirty="0" smtClean="0"/>
              <a:t>komentare) o </a:t>
            </a:r>
            <a:r>
              <a:rPr lang="hr-HR" dirty="0"/>
              <a:t>vrednovanju učenika koje podnosi/e ravnatelju i/ili vijeću roditelja.</a:t>
            </a:r>
          </a:p>
          <a:p>
            <a:r>
              <a:rPr lang="hr-HR" dirty="0" smtClean="0"/>
              <a:t>U </a:t>
            </a:r>
            <a:r>
              <a:rPr lang="hr-HR" dirty="0"/>
              <a:t>posljednjem tjednu prije završetka nastavne godine ne organiziraju se </a:t>
            </a:r>
            <a:r>
              <a:rPr lang="hr-HR" dirty="0" smtClean="0"/>
              <a:t>roditeljski </a:t>
            </a:r>
            <a:r>
              <a:rPr lang="it-IT" dirty="0" err="1" smtClean="0"/>
              <a:t>sastanci</a:t>
            </a:r>
            <a:r>
              <a:rPr lang="it-IT" dirty="0" smtClean="0"/>
              <a:t> </a:t>
            </a:r>
            <a:r>
              <a:rPr lang="it-IT" dirty="0"/>
              <a:t>i </a:t>
            </a:r>
            <a:r>
              <a:rPr lang="it-IT" dirty="0" err="1"/>
              <a:t>individualni</a:t>
            </a:r>
            <a:r>
              <a:rPr lang="it-IT" dirty="0"/>
              <a:t> </a:t>
            </a:r>
            <a:r>
              <a:rPr lang="it-IT" dirty="0" err="1"/>
              <a:t>informativni</a:t>
            </a:r>
            <a:r>
              <a:rPr lang="it-IT" dirty="0"/>
              <a:t> </a:t>
            </a:r>
            <a:r>
              <a:rPr lang="it-IT" dirty="0" err="1"/>
              <a:t>razgovori</a:t>
            </a:r>
            <a:r>
              <a:rPr lang="it-IT" dirty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3224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Prava i obveze razrednika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Razrednik je dužan na prvome roditeljskome sastanku informirati roditelje o </a:t>
            </a:r>
            <a:r>
              <a:rPr lang="hr-HR" dirty="0" smtClean="0"/>
              <a:t>odredbama ovoga </a:t>
            </a:r>
            <a:r>
              <a:rPr lang="hr-HR" dirty="0"/>
              <a:t>Pravilnika, a na prvome nastavnome satu učenike.</a:t>
            </a:r>
          </a:p>
          <a:p>
            <a:r>
              <a:rPr lang="hr-HR" dirty="0" smtClean="0"/>
              <a:t>Raspored </a:t>
            </a:r>
            <a:r>
              <a:rPr lang="hr-HR" dirty="0"/>
              <a:t>i vrijeme roditeljskih sastanaka i individualnih informativnih razgovora </a:t>
            </a:r>
            <a:r>
              <a:rPr lang="hr-HR" dirty="0" smtClean="0"/>
              <a:t>planira i </a:t>
            </a:r>
            <a:r>
              <a:rPr lang="hr-HR" dirty="0"/>
              <a:t>donosi razrednik, o čemu pisano obavještava ravnatelja i stručnu službu škole, roditelje </a:t>
            </a:r>
            <a:r>
              <a:rPr lang="hr-HR" dirty="0" smtClean="0"/>
              <a:t>i učenike</a:t>
            </a:r>
            <a:r>
              <a:rPr lang="hr-HR" dirty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6893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Razrednik je dužan tijekom nastavne godine održati najmanje tri roditeljska </a:t>
            </a:r>
            <a:r>
              <a:rPr lang="hr-HR" dirty="0" smtClean="0"/>
              <a:t>sastanka</a:t>
            </a:r>
          </a:p>
          <a:p>
            <a:r>
              <a:rPr lang="hr-HR" dirty="0"/>
              <a:t>Razrednik je dužan jednom tjedno organizirati individualni informativni razgovor </a:t>
            </a:r>
            <a:r>
              <a:rPr lang="hr-HR" dirty="0" smtClean="0"/>
              <a:t>za roditelje</a:t>
            </a:r>
          </a:p>
          <a:p>
            <a:r>
              <a:rPr lang="hr-HR" dirty="0"/>
              <a:t>Razrednik je dužan dogovoriti informativni razgovor s predmetnim nastavnikom kada </a:t>
            </a:r>
            <a:r>
              <a:rPr lang="hr-HR" dirty="0" smtClean="0"/>
              <a:t>to roditelj </a:t>
            </a:r>
            <a:r>
              <a:rPr lang="hr-HR" dirty="0"/>
              <a:t>zahtijeva.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901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Razrednik zaključuje ocjenu vladanja učenika, uz mišljenje razrednoga vijeća.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2329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/>
            </a:r>
            <a:br>
              <a:rPr lang="hr-HR" b="1" dirty="0"/>
            </a:br>
            <a:r>
              <a:rPr lang="hr-HR" b="1" dirty="0"/>
              <a:t>Usmeno provjeravanje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Pod </a:t>
            </a:r>
            <a:r>
              <a:rPr lang="hr-HR" dirty="0"/>
              <a:t>usmenim provjeravanjem podrazumijevaju se svi usmeni oblici provjere </a:t>
            </a:r>
            <a:r>
              <a:rPr lang="hr-HR" dirty="0" smtClean="0"/>
              <a:t>postignute razine </a:t>
            </a:r>
            <a:r>
              <a:rPr lang="hr-HR" dirty="0"/>
              <a:t>kompetencija učenika koji rezultiraju ocjenom. Usmeni se oblici provjere </a:t>
            </a:r>
            <a:r>
              <a:rPr lang="hr-HR" dirty="0" smtClean="0"/>
              <a:t>provode </a:t>
            </a:r>
            <a:r>
              <a:rPr lang="vi-VN" dirty="0" smtClean="0"/>
              <a:t>kontinuirano </a:t>
            </a:r>
            <a:r>
              <a:rPr lang="vi-VN" dirty="0"/>
              <a:t>tijekom nastavne godine, u pravilu poslije obrađenih i uvježbanih </a:t>
            </a:r>
            <a:r>
              <a:rPr lang="vi-VN" dirty="0" smtClean="0"/>
              <a:t>nastavnih</a:t>
            </a:r>
            <a:r>
              <a:rPr lang="hr-HR" dirty="0" smtClean="0"/>
              <a:t> sadržaja</a:t>
            </a:r>
            <a:r>
              <a:rPr lang="hr-HR" dirty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8487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Usmeno provjeravanje i ocjenjivanje učenika može se provoditi na svakom </a:t>
            </a:r>
            <a:r>
              <a:rPr lang="hr-HR" dirty="0" smtClean="0"/>
              <a:t>nastavnome </a:t>
            </a:r>
            <a:r>
              <a:rPr lang="pl-PL" dirty="0" smtClean="0"/>
              <a:t>satu </a:t>
            </a:r>
            <a:r>
              <a:rPr lang="pl-PL" dirty="0"/>
              <a:t>bez obveze najave i, u pravilu, ne smije trajati dulje od 10 minuta po učeniku.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6303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 danu kada piše pisanu provjeru, učenik može biti usmeno provjeravan samo iz </a:t>
            </a:r>
            <a:r>
              <a:rPr lang="hr-HR" dirty="0" smtClean="0"/>
              <a:t>jednoga nastavnoga </a:t>
            </a:r>
            <a:r>
              <a:rPr lang="hr-HR" dirty="0"/>
              <a:t>predmeta, odnosno iz dva nastavna predmeta ako taj dan nema </a:t>
            </a:r>
            <a:r>
              <a:rPr lang="hr-HR" dirty="0" smtClean="0"/>
              <a:t>pisanih provjera</a:t>
            </a:r>
            <a:r>
              <a:rPr lang="hr-HR" dirty="0"/>
              <a:t>. Datum svake usmene provjere mora biti unesen u rubriku bilježaka.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9141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/>
            </a:r>
            <a:br>
              <a:rPr lang="hr-HR" b="1" dirty="0"/>
            </a:br>
            <a:r>
              <a:rPr lang="hr-HR" b="1" dirty="0"/>
              <a:t>Pisano provjeravanje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Pod pisanim provjeravanjem podrazumijevaju se svi pisani oblici provjere koji </a:t>
            </a:r>
            <a:r>
              <a:rPr lang="hr-HR" dirty="0" smtClean="0"/>
              <a:t>rezultiraju n</a:t>
            </a:r>
            <a:r>
              <a:rPr lang="vi-VN" dirty="0" smtClean="0"/>
              <a:t>jenom </a:t>
            </a:r>
            <a:r>
              <a:rPr lang="vi-VN" dirty="0"/>
              <a:t>učenikovog pisanoga uratka. Pisano se provjeravanje provodi poslije obrađenih </a:t>
            </a:r>
            <a:r>
              <a:rPr lang="vi-VN" dirty="0" smtClean="0"/>
              <a:t>i</a:t>
            </a:r>
            <a:r>
              <a:rPr lang="hr-HR" dirty="0" smtClean="0"/>
              <a:t> uvježbanih </a:t>
            </a:r>
            <a:r>
              <a:rPr lang="hr-HR" dirty="0"/>
              <a:t>nastavnih sadržaja, kontinuirano tijekom nastavne godine.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3459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Obrazovna postignuća iz kratkih pisanih provjera se, u pravilu, upisuju u rubriku </a:t>
            </a:r>
            <a:r>
              <a:rPr lang="hr-HR" dirty="0" smtClean="0"/>
              <a:t>zabilješke </a:t>
            </a:r>
            <a:r>
              <a:rPr lang="hr-HR" dirty="0"/>
              <a:t>u imeniku.</a:t>
            </a:r>
          </a:p>
          <a:p>
            <a:r>
              <a:rPr lang="hr-HR" dirty="0" smtClean="0"/>
              <a:t>Učitelj/nastavnik </a:t>
            </a:r>
            <a:r>
              <a:rPr lang="hr-HR" dirty="0"/>
              <a:t>je dužan obavijestiti učenike o opsegu sadržaja koji će se provjeravati </a:t>
            </a:r>
            <a:r>
              <a:rPr lang="hr-HR" dirty="0" smtClean="0"/>
              <a:t>i </a:t>
            </a:r>
            <a:r>
              <a:rPr lang="vi-VN" dirty="0" smtClean="0"/>
              <a:t>načinu </a:t>
            </a:r>
            <a:r>
              <a:rPr lang="vi-VN" dirty="0"/>
              <a:t>provođenja pisane provjere.</a:t>
            </a:r>
          </a:p>
          <a:p>
            <a:r>
              <a:rPr lang="pl-PL" dirty="0" smtClean="0"/>
              <a:t>U </a:t>
            </a:r>
            <a:r>
              <a:rPr lang="pl-PL" dirty="0"/>
              <a:t>jednome danu učenik može pisati samo jednu pisanu provjeru, a u jednome </a:t>
            </a:r>
            <a:r>
              <a:rPr lang="pl-PL" dirty="0" smtClean="0"/>
              <a:t>tjednu </a:t>
            </a:r>
            <a:r>
              <a:rPr lang="hr-HR" dirty="0" smtClean="0"/>
              <a:t>najviše </a:t>
            </a:r>
            <a:r>
              <a:rPr lang="hr-HR" dirty="0"/>
              <a:t>četiri pisane provjere.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6801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Zaključna ocjena iz nastavnoga predmeta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Zaključna je ocjena iz nastavnoga predmeta izraz postignute razine </a:t>
            </a:r>
            <a:r>
              <a:rPr lang="hr-HR" dirty="0" smtClean="0"/>
              <a:t>učenikovih kompetencija </a:t>
            </a:r>
            <a:r>
              <a:rPr lang="hr-HR" dirty="0"/>
              <a:t>u nastavnome predmetu/području i rezultat ukupnoga procesa </a:t>
            </a:r>
            <a:r>
              <a:rPr lang="hr-HR" dirty="0" smtClean="0"/>
              <a:t>vrednovanja tijekom </a:t>
            </a:r>
            <a:r>
              <a:rPr lang="hr-HR" dirty="0"/>
              <a:t>nastavne godine, a izvodi se temeljem elemenata vrednovanja.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6494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/>
            </a:r>
            <a:br>
              <a:rPr lang="hr-HR" b="1" dirty="0"/>
            </a:br>
            <a:r>
              <a:rPr lang="hr-HR" b="1" dirty="0"/>
              <a:t>Prava i obveze učenika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Učenik ima pravo znati elemente ocjenjivanja, kao i načine i postupke vrednovanja </a:t>
            </a:r>
            <a:r>
              <a:rPr lang="hr-HR" dirty="0" smtClean="0"/>
              <a:t>od svakog </a:t>
            </a:r>
            <a:r>
              <a:rPr lang="hr-HR" dirty="0"/>
              <a:t>učitelja/nastavnika za svaki nastavni predmet.</a:t>
            </a:r>
          </a:p>
          <a:p>
            <a:r>
              <a:rPr lang="hr-HR" dirty="0" smtClean="0"/>
              <a:t>Učenik </a:t>
            </a:r>
            <a:r>
              <a:rPr lang="hr-HR" dirty="0"/>
              <a:t>je dužan pridržavati se svih pravila koja se odnose na načine i </a:t>
            </a:r>
            <a:r>
              <a:rPr lang="hr-HR" dirty="0" smtClean="0"/>
              <a:t>postupke </a:t>
            </a:r>
            <a:r>
              <a:rPr lang="pl-PL" dirty="0" smtClean="0"/>
              <a:t>vrednovanja</a:t>
            </a:r>
            <a:r>
              <a:rPr lang="pl-PL" dirty="0"/>
              <a:t>, te na pravila ponašanja učenika u školi.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842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Zaključna ocjena iz nastavnoga predmeta na kraju nastavne godine ne mora proizlaziti </a:t>
            </a:r>
            <a:r>
              <a:rPr lang="hr-HR" dirty="0" smtClean="0"/>
              <a:t>iz </a:t>
            </a:r>
            <a:r>
              <a:rPr lang="pl-PL" dirty="0" smtClean="0"/>
              <a:t>aritmetičke </a:t>
            </a:r>
            <a:r>
              <a:rPr lang="pl-PL" dirty="0"/>
              <a:t>sredine upisanih ocjena, osobito ako je učenik pokazao napredak u </a:t>
            </a:r>
            <a:r>
              <a:rPr lang="pl-PL" dirty="0" smtClean="0"/>
              <a:t>drugom </a:t>
            </a:r>
            <a:r>
              <a:rPr lang="hr-HR" dirty="0" smtClean="0"/>
              <a:t>polugodištu</a:t>
            </a:r>
            <a:r>
              <a:rPr lang="hr-HR" dirty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794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duševljenje">
  <a:themeElements>
    <a:clrScheme name="Oduševljenj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duševljenj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duševljenj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</TotalTime>
  <Words>592</Words>
  <Application>Microsoft Office PowerPoint</Application>
  <PresentationFormat>Prikaz na zaslonu (4:3)</PresentationFormat>
  <Paragraphs>33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18" baseType="lpstr">
      <vt:lpstr>Oduševljenje</vt:lpstr>
      <vt:lpstr>PRAVILNIK O NAČINIMA, POSTUPCIMA I ELEMENTIMA VREDNOVANJA UČENIKA U OSNOVNOJ I SREDNJOJ ŠKOLI</vt:lpstr>
      <vt:lpstr> Usmeno provjeravanje</vt:lpstr>
      <vt:lpstr>PowerPointova prezentacija</vt:lpstr>
      <vt:lpstr>PowerPointova prezentacija</vt:lpstr>
      <vt:lpstr> Pisano provjeravanje</vt:lpstr>
      <vt:lpstr>PowerPointova prezentacija</vt:lpstr>
      <vt:lpstr>Zaključna ocjena iz nastavnoga predmeta</vt:lpstr>
      <vt:lpstr> Prava i obveze učenika</vt:lpstr>
      <vt:lpstr>PowerPointova prezentacija</vt:lpstr>
      <vt:lpstr>PowerPointova prezentacija</vt:lpstr>
      <vt:lpstr>Prava i obveze roditelja</vt:lpstr>
      <vt:lpstr>PowerPointova prezentacija</vt:lpstr>
      <vt:lpstr>PowerPointova prezentacija</vt:lpstr>
      <vt:lpstr>PowerPointova prezentacija</vt:lpstr>
      <vt:lpstr>Prava i obveze razrednika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PRAVILNIK O NAČINIMA, POSTUPCIMA I ELEMENTIMA VREDNOVANJA UČENIKA U OSNOVNOJ I SREDNJOJ ŠKOLI</dc:title>
  <dc:creator>korLj</dc:creator>
  <cp:lastModifiedBy>korLj</cp:lastModifiedBy>
  <cp:revision>3</cp:revision>
  <dcterms:created xsi:type="dcterms:W3CDTF">2012-09-19T20:55:59Z</dcterms:created>
  <dcterms:modified xsi:type="dcterms:W3CDTF">2012-09-19T21:21:57Z</dcterms:modified>
</cp:coreProperties>
</file>