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6" r:id="rId8"/>
    <p:sldId id="262" r:id="rId9"/>
    <p:sldId id="277" r:id="rId10"/>
    <p:sldId id="263" r:id="rId11"/>
    <p:sldId id="264" r:id="rId12"/>
    <p:sldId id="278" r:id="rId13"/>
    <p:sldId id="265" r:id="rId14"/>
    <p:sldId id="266" r:id="rId15"/>
    <p:sldId id="273" r:id="rId16"/>
    <p:sldId id="267" r:id="rId17"/>
    <p:sldId id="268" r:id="rId18"/>
    <p:sldId id="269" r:id="rId19"/>
    <p:sldId id="270" r:id="rId20"/>
    <p:sldId id="279" r:id="rId21"/>
    <p:sldId id="271" r:id="rId22"/>
    <p:sldId id="280" r:id="rId23"/>
    <p:sldId id="272" r:id="rId24"/>
    <p:sldId id="274" r:id="rId25"/>
    <p:sldId id="275" r:id="rId2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6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8EB1-C114-439A-A424-FEF76C1B9B64}" type="datetimeFigureOut">
              <a:rPr lang="hr-HR" smtClean="0"/>
              <a:t>28.1.2016.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3E20-3022-4BE9-80AD-F226936397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21664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8EB1-C114-439A-A424-FEF76C1B9B64}" type="datetimeFigureOut">
              <a:rPr lang="hr-HR" smtClean="0"/>
              <a:t>28.1.2016.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3E20-3022-4BE9-80AD-F226936397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589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8EB1-C114-439A-A424-FEF76C1B9B64}" type="datetimeFigureOut">
              <a:rPr lang="hr-HR" smtClean="0"/>
              <a:t>28.1.2016.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3E20-3022-4BE9-80AD-F226936397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42303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8EB1-C114-439A-A424-FEF76C1B9B64}" type="datetimeFigureOut">
              <a:rPr lang="hr-HR" smtClean="0"/>
              <a:t>28.1.2016.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3E20-3022-4BE9-80AD-F226936397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5471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8EB1-C114-439A-A424-FEF76C1B9B64}" type="datetimeFigureOut">
              <a:rPr lang="hr-HR" smtClean="0"/>
              <a:t>28.1.2016.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3E20-3022-4BE9-80AD-F226936397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53213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8EB1-C114-439A-A424-FEF76C1B9B64}" type="datetimeFigureOut">
              <a:rPr lang="hr-HR" smtClean="0"/>
              <a:t>28.1.2016.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3E20-3022-4BE9-80AD-F226936397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70321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8EB1-C114-439A-A424-FEF76C1B9B64}" type="datetimeFigureOut">
              <a:rPr lang="hr-HR" smtClean="0"/>
              <a:t>28.1.2016.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3E20-3022-4BE9-80AD-F226936397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823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8EB1-C114-439A-A424-FEF76C1B9B64}" type="datetimeFigureOut">
              <a:rPr lang="hr-HR" smtClean="0"/>
              <a:t>28.1.2016.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3E20-3022-4BE9-80AD-F226936397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494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8EB1-C114-439A-A424-FEF76C1B9B64}" type="datetimeFigureOut">
              <a:rPr lang="hr-HR" smtClean="0"/>
              <a:t>28.1.2016.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3E20-3022-4BE9-80AD-F226936397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240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8EB1-C114-439A-A424-FEF76C1B9B64}" type="datetimeFigureOut">
              <a:rPr lang="hr-HR" smtClean="0"/>
              <a:t>28.1.2016.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3E20-3022-4BE9-80AD-F226936397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06240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8EB1-C114-439A-A424-FEF76C1B9B64}" type="datetimeFigureOut">
              <a:rPr lang="hr-HR" smtClean="0"/>
              <a:t>28.1.2016.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3E20-3022-4BE9-80AD-F226936397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2181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68EB1-C114-439A-A424-FEF76C1B9B64}" type="datetimeFigureOut">
              <a:rPr lang="hr-HR" smtClean="0"/>
              <a:t>28.1.2016.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23E20-3022-4BE9-80AD-F226936397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1147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WIRE SHARK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29426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TCP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Puni naziv: </a:t>
            </a:r>
            <a:r>
              <a:rPr lang="hr-HR" dirty="0" err="1"/>
              <a:t>Transmission</a:t>
            </a:r>
            <a:r>
              <a:rPr lang="hr-HR" dirty="0"/>
              <a:t> </a:t>
            </a:r>
            <a:r>
              <a:rPr lang="hr-HR" dirty="0" err="1"/>
              <a:t>Control</a:t>
            </a:r>
            <a:r>
              <a:rPr lang="hr-HR" dirty="0"/>
              <a:t> </a:t>
            </a:r>
            <a:r>
              <a:rPr lang="hr-HR" dirty="0" err="1"/>
              <a:t>Protocol</a:t>
            </a:r>
            <a:r>
              <a:rPr lang="hr-HR" dirty="0"/>
              <a:t> </a:t>
            </a:r>
            <a:r>
              <a:rPr lang="hr-HR" dirty="0" smtClean="0"/>
              <a:t> </a:t>
            </a:r>
            <a:r>
              <a:rPr lang="hr-HR" dirty="0"/>
              <a:t>Opis: upravlja usitnjavanjem poruke u manje pakete koji se šalju preko interneta i primaju u računalo čiji TCP spaja pakete i izvornu poruku </a:t>
            </a:r>
            <a:r>
              <a:rPr lang="hr-HR" dirty="0" smtClean="0"/>
              <a:t> </a:t>
            </a:r>
            <a:r>
              <a:rPr lang="hr-HR" dirty="0"/>
              <a:t>TCP upotrebljava određen raspon </a:t>
            </a:r>
            <a:r>
              <a:rPr lang="hr-HR" dirty="0" err="1"/>
              <a:t>portova</a:t>
            </a:r>
            <a:r>
              <a:rPr lang="hr-HR" dirty="0"/>
              <a:t> kojima razdjeljuje </a:t>
            </a:r>
            <a:r>
              <a:rPr lang="hr-HR" dirty="0" err="1"/>
              <a:t>primjenske</a:t>
            </a:r>
            <a:r>
              <a:rPr lang="hr-HR" dirty="0"/>
              <a:t> programe na strani pošiljatelja i primatelja. </a:t>
            </a:r>
            <a:r>
              <a:rPr lang="hr-HR" dirty="0" smtClean="0"/>
              <a:t> </a:t>
            </a:r>
            <a:r>
              <a:rPr lang="hr-HR" dirty="0" err="1"/>
              <a:t>Portovi</a:t>
            </a:r>
            <a:r>
              <a:rPr lang="hr-HR" dirty="0"/>
              <a:t> su u osnovi podijeljeni u 3 kategorije: poznati </a:t>
            </a:r>
            <a:r>
              <a:rPr lang="hr-HR" dirty="0" err="1"/>
              <a:t>portovi</a:t>
            </a:r>
            <a:r>
              <a:rPr lang="hr-HR" dirty="0"/>
              <a:t>, registrirani </a:t>
            </a:r>
            <a:r>
              <a:rPr lang="hr-HR" dirty="0" err="1"/>
              <a:t>portovi</a:t>
            </a:r>
            <a:r>
              <a:rPr lang="hr-HR" dirty="0"/>
              <a:t> i dinamički/privatni </a:t>
            </a:r>
            <a:r>
              <a:rPr lang="hr-HR" dirty="0" err="1"/>
              <a:t>portovi</a:t>
            </a:r>
            <a:r>
              <a:rPr lang="hr-HR" dirty="0"/>
              <a:t> … </a:t>
            </a:r>
            <a:r>
              <a:rPr lang="hr-HR" dirty="0" smtClean="0"/>
              <a:t> </a:t>
            </a:r>
            <a:r>
              <a:rPr lang="hr-HR" dirty="0" err="1"/>
              <a:t>Portovi</a:t>
            </a:r>
            <a:r>
              <a:rPr lang="hr-HR" dirty="0"/>
              <a:t>: Opće poznati </a:t>
            </a:r>
            <a:r>
              <a:rPr lang="hr-HR" dirty="0" err="1"/>
              <a:t>portovi</a:t>
            </a:r>
            <a:r>
              <a:rPr lang="hr-HR" dirty="0"/>
              <a:t> (</a:t>
            </a:r>
            <a:r>
              <a:rPr lang="hr-HR" dirty="0" err="1"/>
              <a:t>eng</a:t>
            </a:r>
            <a:r>
              <a:rPr lang="hr-HR" dirty="0"/>
              <a:t> </a:t>
            </a:r>
            <a:r>
              <a:rPr lang="hr-HR" dirty="0" err="1"/>
              <a:t>well</a:t>
            </a:r>
            <a:r>
              <a:rPr lang="hr-HR" dirty="0"/>
              <a:t> </a:t>
            </a:r>
            <a:r>
              <a:rPr lang="hr-HR" dirty="0" err="1"/>
              <a:t>known</a:t>
            </a:r>
            <a:r>
              <a:rPr lang="hr-HR" dirty="0"/>
              <a:t> </a:t>
            </a:r>
            <a:r>
              <a:rPr lang="hr-HR" dirty="0" err="1"/>
              <a:t>ports</a:t>
            </a:r>
            <a:r>
              <a:rPr lang="hr-HR" dirty="0"/>
              <a:t>) dodijeljeni su od strane Internet </a:t>
            </a:r>
            <a:r>
              <a:rPr lang="hr-HR" dirty="0" err="1"/>
              <a:t>Assigned</a:t>
            </a:r>
            <a:r>
              <a:rPr lang="hr-HR" dirty="0"/>
              <a:t> </a:t>
            </a:r>
            <a:r>
              <a:rPr lang="hr-HR" dirty="0" err="1"/>
              <a:t>Numbers</a:t>
            </a:r>
            <a:r>
              <a:rPr lang="hr-HR" dirty="0"/>
              <a:t> </a:t>
            </a:r>
            <a:r>
              <a:rPr lang="hr-HR" dirty="0" err="1"/>
              <a:t>Authority</a:t>
            </a:r>
            <a:r>
              <a:rPr lang="hr-HR" dirty="0"/>
              <a:t>, organizacije koja se brine za IP adresni prostor, vršne domene te druge detalje vezane uz IP protokol </a:t>
            </a:r>
            <a:r>
              <a:rPr lang="hr-HR" dirty="0" smtClean="0"/>
              <a:t> </a:t>
            </a:r>
            <a:r>
              <a:rPr lang="hr-HR" dirty="0"/>
              <a:t>Neki primjeri opće poznatih </a:t>
            </a:r>
            <a:r>
              <a:rPr lang="hr-HR" dirty="0" err="1"/>
              <a:t>portova</a:t>
            </a:r>
            <a:r>
              <a:rPr lang="hr-HR" dirty="0"/>
              <a:t> su: FTP (TCP </a:t>
            </a:r>
            <a:r>
              <a:rPr lang="hr-HR" dirty="0" err="1"/>
              <a:t>port</a:t>
            </a:r>
            <a:r>
              <a:rPr lang="hr-HR" dirty="0"/>
              <a:t> 21), </a:t>
            </a:r>
            <a:r>
              <a:rPr lang="hr-HR" dirty="0" err="1"/>
              <a:t>Telnet</a:t>
            </a:r>
            <a:r>
              <a:rPr lang="hr-HR" dirty="0"/>
              <a:t> (23), SMTP (25) i HTTP (80). </a:t>
            </a:r>
            <a:r>
              <a:rPr lang="hr-HR" dirty="0" smtClean="0"/>
              <a:t> </a:t>
            </a:r>
            <a:r>
              <a:rPr lang="hr-HR" dirty="0"/>
              <a:t>TCP protokol definira raspon </a:t>
            </a:r>
            <a:r>
              <a:rPr lang="hr-HR" dirty="0" err="1"/>
              <a:t>portova</a:t>
            </a:r>
            <a:r>
              <a:rPr lang="hr-HR" dirty="0"/>
              <a:t> od 0 do 65535, tj. ukupno ima 65536 mogućih različitih </a:t>
            </a:r>
            <a:r>
              <a:rPr lang="hr-HR" dirty="0" err="1"/>
              <a:t>portova</a:t>
            </a:r>
            <a:r>
              <a:rPr lang="hr-H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235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UDP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Puni </a:t>
            </a:r>
            <a:r>
              <a:rPr lang="hr-HR" dirty="0" err="1"/>
              <a:t>naziv:User</a:t>
            </a:r>
            <a:r>
              <a:rPr lang="hr-HR" dirty="0"/>
              <a:t> </a:t>
            </a:r>
            <a:r>
              <a:rPr lang="hr-HR" dirty="0" err="1"/>
              <a:t>Datagram</a:t>
            </a:r>
            <a:r>
              <a:rPr lang="hr-HR" dirty="0"/>
              <a:t> </a:t>
            </a:r>
            <a:r>
              <a:rPr lang="hr-HR" dirty="0" err="1"/>
              <a:t>Protocol</a:t>
            </a:r>
            <a:r>
              <a:rPr lang="hr-HR" dirty="0"/>
              <a:t> </a:t>
            </a:r>
            <a:r>
              <a:rPr lang="hr-HR" dirty="0" smtClean="0"/>
              <a:t>Opis</a:t>
            </a:r>
            <a:r>
              <a:rPr lang="hr-HR" dirty="0"/>
              <a:t>: koristi se kada nam nije potreban pouzdan nego brz prijenos jer nema mogućnost provjere pogreške ili numeracije paketa. </a:t>
            </a:r>
            <a:r>
              <a:rPr lang="hr-HR" dirty="0" smtClean="0"/>
              <a:t> </a:t>
            </a:r>
            <a:r>
              <a:rPr lang="hr-HR" dirty="0"/>
              <a:t>koristi kada je bitnija brzina i efikasnost od pouzdanosti </a:t>
            </a:r>
            <a:r>
              <a:rPr lang="hr-HR" dirty="0" smtClean="0"/>
              <a:t> </a:t>
            </a:r>
            <a:r>
              <a:rPr lang="hr-HR" dirty="0"/>
              <a:t>npr. za prijenos govora u realnom vremenu (</a:t>
            </a:r>
            <a:r>
              <a:rPr lang="hr-HR" dirty="0" err="1"/>
              <a:t>VoIP</a:t>
            </a:r>
            <a:r>
              <a:rPr lang="hr-HR" dirty="0"/>
              <a:t> telefonija) </a:t>
            </a:r>
            <a:r>
              <a:rPr lang="hr-HR" dirty="0" smtClean="0"/>
              <a:t> </a:t>
            </a:r>
            <a:r>
              <a:rPr lang="hr-HR" dirty="0"/>
              <a:t>također i kada je potrebno slanje iste poruke na više odredišta (</a:t>
            </a:r>
            <a:r>
              <a:rPr lang="hr-HR" dirty="0" err="1"/>
              <a:t>multicast</a:t>
            </a:r>
            <a:r>
              <a:rPr lang="hr-HR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661347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rtcmagazine.com/files/images/4061/rtc1211p53_lar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497" y="805466"/>
            <a:ext cx="7620000" cy="484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3765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FTP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r>
              <a:rPr lang="hr-HR" dirty="0"/>
              <a:t>Puni naziv: File Transfer </a:t>
            </a:r>
            <a:r>
              <a:rPr lang="hr-HR" dirty="0" err="1"/>
              <a:t>Protocol</a:t>
            </a:r>
            <a:r>
              <a:rPr lang="hr-HR" dirty="0"/>
              <a:t> </a:t>
            </a:r>
            <a:r>
              <a:rPr lang="hr-HR" dirty="0" smtClean="0"/>
              <a:t> </a:t>
            </a:r>
            <a:r>
              <a:rPr lang="hr-HR" dirty="0"/>
              <a:t>Opis: prenosi binarne i tekstualne datoteke mrežom. </a:t>
            </a:r>
            <a:r>
              <a:rPr lang="hr-HR" dirty="0" smtClean="0"/>
              <a:t> </a:t>
            </a:r>
            <a:r>
              <a:rPr lang="hr-HR" dirty="0"/>
              <a:t>Osobitost FTP-a (s obzirom na Web, odnosno protokol HTTP) je u tome što podatke ne možemo pregledavati u njihovom izvornom obliku prije nego što ih prenesemo u svoje računalo. </a:t>
            </a:r>
            <a:r>
              <a:rPr lang="hr-HR" dirty="0" smtClean="0"/>
              <a:t> </a:t>
            </a:r>
            <a:r>
              <a:rPr lang="hr-HR" dirty="0"/>
              <a:t>Pripada aplikacijskoj razini </a:t>
            </a:r>
            <a:r>
              <a:rPr lang="hr-HR" dirty="0" smtClean="0"/>
              <a:t> </a:t>
            </a:r>
            <a:r>
              <a:rPr lang="hr-HR" dirty="0"/>
              <a:t>Besplatni FTP </a:t>
            </a:r>
            <a:r>
              <a:rPr lang="hr-HR" dirty="0" err="1"/>
              <a:t>kljenti</a:t>
            </a:r>
            <a:r>
              <a:rPr lang="hr-HR" dirty="0"/>
              <a:t>: </a:t>
            </a:r>
            <a:r>
              <a:rPr lang="hr-HR" dirty="0" err="1"/>
              <a:t>AceFTP</a:t>
            </a:r>
            <a:r>
              <a:rPr lang="hr-HR" dirty="0"/>
              <a:t>, </a:t>
            </a:r>
            <a:r>
              <a:rPr lang="hr-HR" dirty="0" err="1"/>
              <a:t>FireFTP</a:t>
            </a:r>
            <a:r>
              <a:rPr lang="hr-HR" dirty="0"/>
              <a:t>, </a:t>
            </a:r>
            <a:r>
              <a:rPr lang="hr-HR" dirty="0" err="1"/>
              <a:t>FileZilla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37263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HTTP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HTTP  HTTP (engl. </a:t>
            </a:r>
            <a:r>
              <a:rPr lang="hr-HR" dirty="0" err="1"/>
              <a:t>HyperText</a:t>
            </a:r>
            <a:r>
              <a:rPr lang="hr-HR" dirty="0"/>
              <a:t> Transfer </a:t>
            </a:r>
            <a:r>
              <a:rPr lang="hr-HR" dirty="0" err="1"/>
              <a:t>Protocol</a:t>
            </a:r>
            <a:r>
              <a:rPr lang="hr-HR" dirty="0"/>
              <a:t>)  Opis: glavna i najčešća metoda prijenosa informacija na Webu.  Osnovna namjena ovog protokola je omogućavanje objavljivanja i prezentacije HTML dokumenata, tj. web stranica  HTTP se razlikuje od ostalih TCP protokola kao što je npr. FTP, po tome što se konekcija i komunikacija sa serverom prekida odmah nakon izvršenja zahtjeva klijenta (isporučenog paketa traženih podataka).</a:t>
            </a:r>
          </a:p>
        </p:txBody>
      </p:sp>
    </p:spTree>
    <p:extLst>
      <p:ext uri="{BB962C8B-B14F-4D97-AF65-F5344CB8AC3E}">
        <p14:creationId xmlns:p14="http://schemas.microsoft.com/office/powerpoint/2010/main" val="4143896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HTTPS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HTTPS </a:t>
            </a:r>
            <a:r>
              <a:rPr lang="hr-HR" dirty="0" smtClean="0"/>
              <a:t> </a:t>
            </a:r>
            <a:r>
              <a:rPr lang="hr-HR" dirty="0"/>
              <a:t>- </a:t>
            </a:r>
            <a:r>
              <a:rPr lang="hr-HR" dirty="0" err="1"/>
              <a:t>Hyper</a:t>
            </a:r>
            <a:r>
              <a:rPr lang="hr-HR" dirty="0"/>
              <a:t> </a:t>
            </a:r>
            <a:r>
              <a:rPr lang="hr-HR" dirty="0" err="1"/>
              <a:t>Text</a:t>
            </a:r>
            <a:r>
              <a:rPr lang="hr-HR" dirty="0"/>
              <a:t> Transfer </a:t>
            </a:r>
            <a:r>
              <a:rPr lang="hr-HR" dirty="0" err="1"/>
              <a:t>Protocol</a:t>
            </a:r>
            <a:r>
              <a:rPr lang="hr-HR" dirty="0"/>
              <a:t> </a:t>
            </a:r>
            <a:r>
              <a:rPr lang="hr-HR" dirty="0" err="1"/>
              <a:t>Secure</a:t>
            </a:r>
            <a:r>
              <a:rPr lang="hr-HR" dirty="0"/>
              <a:t> </a:t>
            </a:r>
            <a:r>
              <a:rPr lang="hr-HR" dirty="0" smtClean="0"/>
              <a:t> </a:t>
            </a:r>
            <a:r>
              <a:rPr lang="hr-HR" dirty="0"/>
              <a:t>Opis: sigurna verzija HTTP protokola, koja koristi SSL/TLS za zaštitu i skrivanje prometa  Ovaj protokol obično koristi TCP </a:t>
            </a:r>
            <a:r>
              <a:rPr lang="hr-HR" dirty="0" err="1"/>
              <a:t>port</a:t>
            </a:r>
            <a:r>
              <a:rPr lang="hr-HR" dirty="0"/>
              <a:t> 443. </a:t>
            </a:r>
            <a:r>
              <a:rPr lang="hr-HR" dirty="0" smtClean="0"/>
              <a:t> </a:t>
            </a:r>
            <a:r>
              <a:rPr lang="hr-HR" dirty="0"/>
              <a:t>SSL (donekle) omogućava zaštitu komunikacije </a:t>
            </a:r>
            <a:r>
              <a:rPr lang="hr-HR" dirty="0" smtClean="0"/>
              <a:t> </a:t>
            </a:r>
            <a:r>
              <a:rPr lang="hr-HR" dirty="0"/>
              <a:t>Lokacija HTTP (i HTTPS) dokumenata se određuje pomoću URL adrese</a:t>
            </a:r>
          </a:p>
        </p:txBody>
      </p:sp>
    </p:spTree>
    <p:extLst>
      <p:ext uri="{BB962C8B-B14F-4D97-AF65-F5344CB8AC3E}">
        <p14:creationId xmlns:p14="http://schemas.microsoft.com/office/powerpoint/2010/main" val="33092082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SMTP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SMTP - </a:t>
            </a:r>
            <a:r>
              <a:rPr lang="hr-HR" dirty="0" err="1"/>
              <a:t>Simple</a:t>
            </a:r>
            <a:r>
              <a:rPr lang="hr-HR" dirty="0"/>
              <a:t> Mail Transfer </a:t>
            </a:r>
            <a:r>
              <a:rPr lang="hr-HR" dirty="0" err="1"/>
              <a:t>Protocol</a:t>
            </a:r>
            <a:r>
              <a:rPr lang="hr-HR" dirty="0"/>
              <a:t> </a:t>
            </a:r>
            <a:r>
              <a:rPr lang="hr-HR" dirty="0" smtClean="0"/>
              <a:t> </a:t>
            </a:r>
            <a:r>
              <a:rPr lang="hr-HR" dirty="0"/>
              <a:t>SMTP koristi TCP </a:t>
            </a:r>
            <a:r>
              <a:rPr lang="hr-HR" dirty="0" err="1"/>
              <a:t>port</a:t>
            </a:r>
            <a:r>
              <a:rPr lang="hr-HR" dirty="0"/>
              <a:t> 25 </a:t>
            </a:r>
            <a:r>
              <a:rPr lang="hr-HR" dirty="0" smtClean="0"/>
              <a:t> </a:t>
            </a:r>
            <a:r>
              <a:rPr lang="hr-HR" dirty="0"/>
              <a:t>norma RFC 821 - 1982. g.  tijek poruka kroz različite mreže </a:t>
            </a:r>
            <a:r>
              <a:rPr lang="hr-HR" dirty="0" smtClean="0"/>
              <a:t> </a:t>
            </a:r>
            <a:r>
              <a:rPr lang="hr-HR" dirty="0"/>
              <a:t>svaka naredba mora dobiti odgovor primatelja </a:t>
            </a:r>
            <a:r>
              <a:rPr lang="hr-HR" dirty="0" smtClean="0"/>
              <a:t> </a:t>
            </a:r>
            <a:r>
              <a:rPr lang="hr-HR" dirty="0"/>
              <a:t>po primitku odgovora može nastaviti sljedeća faza razmjene</a:t>
            </a:r>
          </a:p>
        </p:txBody>
      </p:sp>
    </p:spTree>
    <p:extLst>
      <p:ext uri="{BB962C8B-B14F-4D97-AF65-F5344CB8AC3E}">
        <p14:creationId xmlns:p14="http://schemas.microsoft.com/office/powerpoint/2010/main" val="275037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TELNET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TELNET koristi TCP vezu – standardni </a:t>
            </a:r>
            <a:r>
              <a:rPr lang="hr-HR" dirty="0" err="1"/>
              <a:t>port</a:t>
            </a:r>
            <a:r>
              <a:rPr lang="hr-HR" dirty="0"/>
              <a:t> je 23. </a:t>
            </a:r>
            <a:r>
              <a:rPr lang="hr-HR" dirty="0" smtClean="0"/>
              <a:t> </a:t>
            </a:r>
            <a:r>
              <a:rPr lang="hr-HR" dirty="0"/>
              <a:t>Ako se koriste drugi </a:t>
            </a:r>
            <a:r>
              <a:rPr lang="hr-HR" dirty="0" err="1"/>
              <a:t>portovi</a:t>
            </a:r>
            <a:r>
              <a:rPr lang="hr-HR" dirty="0"/>
              <a:t> može se pristupiti drugim uslugama </a:t>
            </a:r>
            <a:r>
              <a:rPr lang="hr-HR" dirty="0" smtClean="0"/>
              <a:t> </a:t>
            </a:r>
            <a:r>
              <a:rPr lang="hr-HR" dirty="0"/>
              <a:t>preko porta 25 pristupa se SMTP protokolu </a:t>
            </a:r>
            <a:r>
              <a:rPr lang="hr-HR" dirty="0" smtClean="0"/>
              <a:t> </a:t>
            </a:r>
            <a:r>
              <a:rPr lang="hr-HR" dirty="0"/>
              <a:t>preko porta 80 HTTP protokolu. </a:t>
            </a:r>
            <a:r>
              <a:rPr lang="hr-HR" dirty="0" smtClean="0"/>
              <a:t> </a:t>
            </a:r>
            <a:r>
              <a:rPr lang="hr-HR" dirty="0"/>
              <a:t>Poznati program: </a:t>
            </a:r>
            <a:r>
              <a:rPr lang="hr-HR" dirty="0" err="1"/>
              <a:t>TeamViewer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597599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POP, IMAP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POP i IMAP </a:t>
            </a:r>
            <a:r>
              <a:rPr lang="hr-HR" dirty="0" smtClean="0"/>
              <a:t> </a:t>
            </a:r>
            <a:r>
              <a:rPr lang="hr-HR" dirty="0"/>
              <a:t>Puni naziv: Post Office </a:t>
            </a:r>
            <a:r>
              <a:rPr lang="hr-HR" dirty="0" err="1"/>
              <a:t>Protocol</a:t>
            </a:r>
            <a:r>
              <a:rPr lang="hr-HR" dirty="0"/>
              <a:t> </a:t>
            </a:r>
            <a:r>
              <a:rPr lang="hr-HR" dirty="0" smtClean="0"/>
              <a:t> </a:t>
            </a:r>
            <a:r>
              <a:rPr lang="hr-HR" dirty="0" err="1"/>
              <a:t>Opis:protokol</a:t>
            </a:r>
            <a:r>
              <a:rPr lang="hr-HR" dirty="0"/>
              <a:t> za dolaznu elektroničku poštu. Uglavnom se koristi POP3 protokol </a:t>
            </a:r>
            <a:r>
              <a:rPr lang="hr-HR" dirty="0" smtClean="0"/>
              <a:t> </a:t>
            </a:r>
            <a:r>
              <a:rPr lang="hr-HR" dirty="0"/>
              <a:t>IMAP – Internet Mail Access </a:t>
            </a:r>
            <a:r>
              <a:rPr lang="hr-HR" dirty="0" err="1"/>
              <a:t>Protocol</a:t>
            </a:r>
            <a:r>
              <a:rPr lang="hr-HR" dirty="0"/>
              <a:t> </a:t>
            </a:r>
            <a:r>
              <a:rPr lang="hr-HR" dirty="0" smtClean="0"/>
              <a:t> </a:t>
            </a:r>
            <a:r>
              <a:rPr lang="hr-HR" dirty="0"/>
              <a:t>Zadaća mu je preuzimanje e-mail poruka od strane korisnika isto kao POP</a:t>
            </a:r>
          </a:p>
        </p:txBody>
      </p:sp>
    </p:spTree>
    <p:extLst>
      <p:ext uri="{BB962C8B-B14F-4D97-AF65-F5344CB8AC3E}">
        <p14:creationId xmlns:p14="http://schemas.microsoft.com/office/powerpoint/2010/main" val="774637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DNS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r>
              <a:rPr lang="hr-HR" dirty="0"/>
              <a:t>Puni naziv: </a:t>
            </a:r>
            <a:r>
              <a:rPr lang="hr-HR" dirty="0" err="1"/>
              <a:t>Domain</a:t>
            </a:r>
            <a:r>
              <a:rPr lang="hr-HR" dirty="0"/>
              <a:t> Name System </a:t>
            </a:r>
            <a:r>
              <a:rPr lang="hr-HR" dirty="0" smtClean="0"/>
              <a:t> </a:t>
            </a:r>
            <a:r>
              <a:rPr lang="hr-HR" dirty="0"/>
              <a:t>Opis: DNS je distribuirana baza podataka koja sadrži imena svih računala i opreme koja je spojena na internet. Koristi </a:t>
            </a:r>
            <a:r>
              <a:rPr lang="hr-HR" dirty="0" err="1"/>
              <a:t>hijerahijsku</a:t>
            </a:r>
            <a:r>
              <a:rPr lang="hr-HR" dirty="0"/>
              <a:t> strukturu. DNS imena su vrijedna u financijskom smislu </a:t>
            </a:r>
            <a:r>
              <a:rPr lang="hr-HR" dirty="0" smtClean="0"/>
              <a:t> </a:t>
            </a:r>
            <a:r>
              <a:rPr lang="hr-HR" dirty="0"/>
              <a:t>primjer: New York Times (08/2000) DNS hijerarhija </a:t>
            </a:r>
            <a:r>
              <a:rPr lang="hr-HR" dirty="0" smtClean="0"/>
              <a:t> </a:t>
            </a:r>
            <a:r>
              <a:rPr lang="hr-HR" dirty="0" err="1"/>
              <a:t>Hostname</a:t>
            </a:r>
            <a:r>
              <a:rPr lang="hr-HR" dirty="0"/>
              <a:t> = ‘točkom’ odijeljena </a:t>
            </a:r>
            <a:r>
              <a:rPr lang="hr-HR" dirty="0" err="1"/>
              <a:t>konkatenacija</a:t>
            </a:r>
            <a:r>
              <a:rPr lang="hr-HR" dirty="0"/>
              <a:t> naziva domena prema odredišnim računalu </a:t>
            </a:r>
            <a:r>
              <a:rPr lang="hr-HR" dirty="0" smtClean="0"/>
              <a:t> </a:t>
            </a:r>
            <a:r>
              <a:rPr lang="hr-HR" dirty="0"/>
              <a:t>primjer: </a:t>
            </a:r>
            <a:r>
              <a:rPr lang="hr-HR" dirty="0" smtClean="0"/>
              <a:t> </a:t>
            </a:r>
            <a:r>
              <a:rPr lang="hr-HR" dirty="0"/>
              <a:t>unc.edu-&gt;cs.unc.edu-&gt;class.cs.unc.edu Tko je vlasnik domene ? </a:t>
            </a:r>
            <a:r>
              <a:rPr lang="hr-HR" dirty="0" smtClean="0"/>
              <a:t> </a:t>
            </a:r>
            <a:r>
              <a:rPr lang="hr-HR" dirty="0"/>
              <a:t>http://www.networksolutions.com/whois /</a:t>
            </a:r>
            <a:r>
              <a:rPr lang="hr-HR" dirty="0" err="1"/>
              <a:t>index.jsp</a:t>
            </a:r>
            <a:r>
              <a:rPr lang="hr-HR" dirty="0"/>
              <a:t>  http://www.nic.ba/lat/whois/index.php  http://whois.com.hr/domena/  Tko mi je susjed ?  http://susjedi.com.hr/</a:t>
            </a:r>
          </a:p>
        </p:txBody>
      </p:sp>
    </p:spTree>
    <p:extLst>
      <p:ext uri="{BB962C8B-B14F-4D97-AF65-F5344CB8AC3E}">
        <p14:creationId xmlns:p14="http://schemas.microsoft.com/office/powerpoint/2010/main" val="2586575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96636" y="988580"/>
            <a:ext cx="10515600" cy="1325563"/>
          </a:xfrm>
        </p:spPr>
        <p:txBody>
          <a:bodyPr/>
          <a:lstStyle/>
          <a:p>
            <a:r>
              <a:rPr lang="hr-HR" dirty="0" smtClean="0"/>
              <a:t>ALAT ZA HVATANJE I ANALIZU MREŽNIH PAKETIĆA – BESPLATAN, OPEN SORCE ALAT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4907" y="2744932"/>
            <a:ext cx="6229350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5156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0262" y="661987"/>
            <a:ext cx="7991475" cy="553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7339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www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WWW </a:t>
            </a:r>
            <a:r>
              <a:rPr lang="hr-HR" dirty="0"/>
              <a:t>– World Wide Web </a:t>
            </a:r>
            <a:r>
              <a:rPr lang="hr-HR" dirty="0" smtClean="0"/>
              <a:t> </a:t>
            </a:r>
            <a:r>
              <a:rPr lang="hr-HR" dirty="0"/>
              <a:t>Pregled arhitekture </a:t>
            </a:r>
            <a:r>
              <a:rPr lang="hr-HR" dirty="0" smtClean="0"/>
              <a:t> </a:t>
            </a:r>
            <a:r>
              <a:rPr lang="hr-HR" dirty="0"/>
              <a:t>klijent – server model rada </a:t>
            </a:r>
            <a:r>
              <a:rPr lang="hr-HR" dirty="0" smtClean="0"/>
              <a:t> </a:t>
            </a:r>
            <a:r>
              <a:rPr lang="hr-HR" dirty="0"/>
              <a:t>Klijent – preglednik (browser) za pristup stranicama </a:t>
            </a:r>
            <a:r>
              <a:rPr lang="hr-HR" dirty="0" smtClean="0"/>
              <a:t> </a:t>
            </a:r>
            <a:r>
              <a:rPr lang="hr-HR" dirty="0"/>
              <a:t>Server – server koji poslužuje stranice (</a:t>
            </a:r>
            <a:r>
              <a:rPr lang="hr-HR" dirty="0" err="1"/>
              <a:t>deamon</a:t>
            </a:r>
            <a:r>
              <a:rPr lang="hr-HR" dirty="0"/>
              <a:t>) </a:t>
            </a:r>
            <a:r>
              <a:rPr lang="hr-HR" dirty="0" smtClean="0"/>
              <a:t> </a:t>
            </a:r>
            <a:r>
              <a:rPr lang="hr-HR" dirty="0"/>
              <a:t>URL – </a:t>
            </a:r>
            <a:r>
              <a:rPr lang="hr-HR" dirty="0" err="1"/>
              <a:t>Uniform</a:t>
            </a:r>
            <a:r>
              <a:rPr lang="hr-HR" dirty="0"/>
              <a:t> </a:t>
            </a:r>
            <a:r>
              <a:rPr lang="hr-HR" dirty="0" err="1"/>
              <a:t>Resource</a:t>
            </a:r>
            <a:r>
              <a:rPr lang="hr-HR" dirty="0"/>
              <a:t> </a:t>
            </a:r>
            <a:r>
              <a:rPr lang="hr-HR" dirty="0" err="1"/>
              <a:t>Locator</a:t>
            </a:r>
            <a:r>
              <a:rPr lang="hr-HR" dirty="0"/>
              <a:t> </a:t>
            </a:r>
            <a:r>
              <a:rPr lang="hr-HR" dirty="0" smtClean="0"/>
              <a:t> </a:t>
            </a:r>
            <a:r>
              <a:rPr lang="hr-HR" dirty="0"/>
              <a:t>Protokol + DNS ime + ime datoteke</a:t>
            </a:r>
          </a:p>
        </p:txBody>
      </p:sp>
    </p:spTree>
    <p:extLst>
      <p:ext uri="{BB962C8B-B14F-4D97-AF65-F5344CB8AC3E}">
        <p14:creationId xmlns:p14="http://schemas.microsoft.com/office/powerpoint/2010/main" val="26097723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5508" y="677683"/>
            <a:ext cx="7515225" cy="547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2431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WWW – klijentska strana </a:t>
            </a:r>
            <a:r>
              <a:rPr lang="hr-HR" dirty="0" smtClean="0"/>
              <a:t> </a:t>
            </a:r>
            <a:r>
              <a:rPr lang="hr-HR" dirty="0"/>
              <a:t>9 koraka </a:t>
            </a:r>
            <a:endParaRPr lang="hr-HR" dirty="0" smtClean="0"/>
          </a:p>
          <a:p>
            <a:r>
              <a:rPr lang="hr-HR" dirty="0" smtClean="0"/>
              <a:t> </a:t>
            </a:r>
            <a:r>
              <a:rPr lang="hr-HR" dirty="0"/>
              <a:t>preglednik (browser) utvrđuje URL </a:t>
            </a:r>
            <a:endParaRPr lang="hr-HR" dirty="0" smtClean="0"/>
          </a:p>
          <a:p>
            <a:r>
              <a:rPr lang="hr-HR" dirty="0" smtClean="0"/>
              <a:t> </a:t>
            </a:r>
            <a:r>
              <a:rPr lang="hr-HR" dirty="0"/>
              <a:t>preglednik obavlja DNS </a:t>
            </a:r>
            <a:r>
              <a:rPr lang="hr-HR" dirty="0" err="1"/>
              <a:t>lookup</a:t>
            </a:r>
            <a:r>
              <a:rPr lang="hr-HR" dirty="0"/>
              <a:t> kako bi utvrdio IP adresu </a:t>
            </a:r>
            <a:endParaRPr lang="hr-HR" dirty="0" smtClean="0"/>
          </a:p>
          <a:p>
            <a:r>
              <a:rPr lang="hr-HR" dirty="0" smtClean="0"/>
              <a:t> </a:t>
            </a:r>
            <a:r>
              <a:rPr lang="hr-HR" dirty="0"/>
              <a:t>DNS odgovara </a:t>
            </a:r>
            <a:endParaRPr lang="hr-HR" dirty="0" smtClean="0"/>
          </a:p>
          <a:p>
            <a:r>
              <a:rPr lang="hr-HR" dirty="0" smtClean="0"/>
              <a:t> </a:t>
            </a:r>
            <a:r>
              <a:rPr lang="hr-HR" dirty="0"/>
              <a:t>preglednik ostvaruje vezu s IP adresom na TCP portu 80 (ili nekom drugom) </a:t>
            </a:r>
            <a:endParaRPr lang="hr-HR" dirty="0" smtClean="0"/>
          </a:p>
          <a:p>
            <a:r>
              <a:rPr lang="hr-HR" dirty="0" smtClean="0"/>
              <a:t> </a:t>
            </a:r>
            <a:r>
              <a:rPr lang="hr-HR" dirty="0"/>
              <a:t>preglednik traži specificiranu stranicu </a:t>
            </a:r>
            <a:endParaRPr lang="hr-HR" dirty="0" smtClean="0"/>
          </a:p>
          <a:p>
            <a:r>
              <a:rPr lang="hr-HR" dirty="0" smtClean="0"/>
              <a:t> </a:t>
            </a:r>
            <a:r>
              <a:rPr lang="hr-HR" dirty="0"/>
              <a:t>server šalje traženu stranicu </a:t>
            </a:r>
            <a:endParaRPr lang="hr-HR" dirty="0" smtClean="0"/>
          </a:p>
          <a:p>
            <a:r>
              <a:rPr lang="hr-HR" dirty="0" smtClean="0"/>
              <a:t> </a:t>
            </a:r>
            <a:r>
              <a:rPr lang="hr-HR" dirty="0"/>
              <a:t>server raspušta TCP konekciju </a:t>
            </a:r>
            <a:endParaRPr lang="hr-HR" dirty="0" smtClean="0"/>
          </a:p>
          <a:p>
            <a:r>
              <a:rPr lang="hr-HR" dirty="0" smtClean="0"/>
              <a:t> </a:t>
            </a:r>
            <a:r>
              <a:rPr lang="hr-HR" dirty="0"/>
              <a:t>preglednik prikazuje stranicu </a:t>
            </a:r>
            <a:endParaRPr lang="hr-HR" dirty="0" smtClean="0"/>
          </a:p>
          <a:p>
            <a:r>
              <a:rPr lang="hr-HR" dirty="0" smtClean="0"/>
              <a:t> </a:t>
            </a:r>
            <a:r>
              <a:rPr lang="hr-HR" dirty="0"/>
              <a:t>preglednik dohvaća i prikazuje sve pridružene elemente (slike, zvuk itd.) </a:t>
            </a:r>
          </a:p>
        </p:txBody>
      </p:sp>
    </p:spTree>
    <p:extLst>
      <p:ext uri="{BB962C8B-B14F-4D97-AF65-F5344CB8AC3E}">
        <p14:creationId xmlns:p14="http://schemas.microsoft.com/office/powerpoint/2010/main" val="16499871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WWW – serverska strana </a:t>
            </a:r>
            <a:r>
              <a:rPr lang="hr-HR" dirty="0" smtClean="0"/>
              <a:t>5 </a:t>
            </a:r>
            <a:r>
              <a:rPr lang="hr-HR" dirty="0"/>
              <a:t>koraka </a:t>
            </a:r>
            <a:endParaRPr lang="hr-HR" dirty="0" smtClean="0"/>
          </a:p>
          <a:p>
            <a:r>
              <a:rPr lang="hr-HR" dirty="0" smtClean="0"/>
              <a:t> </a:t>
            </a:r>
            <a:r>
              <a:rPr lang="hr-HR" dirty="0"/>
              <a:t>prihvati TCP konekciju os klijenta (preglednika) </a:t>
            </a:r>
            <a:endParaRPr lang="hr-HR" dirty="0" smtClean="0"/>
          </a:p>
          <a:p>
            <a:r>
              <a:rPr lang="hr-HR" dirty="0" smtClean="0"/>
              <a:t> </a:t>
            </a:r>
            <a:r>
              <a:rPr lang="hr-HR" dirty="0"/>
              <a:t>identificiraj traženu stranicu (datoteku) </a:t>
            </a:r>
            <a:endParaRPr lang="hr-HR" dirty="0" smtClean="0"/>
          </a:p>
          <a:p>
            <a:r>
              <a:rPr lang="hr-HR" dirty="0" smtClean="0"/>
              <a:t> </a:t>
            </a:r>
            <a:r>
              <a:rPr lang="hr-HR" dirty="0"/>
              <a:t>uzmi traženu datoteku s lokanog diska za pohranu podataka </a:t>
            </a:r>
            <a:endParaRPr lang="hr-HR" dirty="0" smtClean="0"/>
          </a:p>
          <a:p>
            <a:r>
              <a:rPr lang="hr-HR" dirty="0" smtClean="0"/>
              <a:t> </a:t>
            </a:r>
            <a:r>
              <a:rPr lang="hr-HR" dirty="0"/>
              <a:t>pošalji datoteku klijentu </a:t>
            </a:r>
            <a:endParaRPr lang="hr-HR" dirty="0" smtClean="0"/>
          </a:p>
          <a:p>
            <a:r>
              <a:rPr lang="hr-HR" dirty="0" smtClean="0"/>
              <a:t> </a:t>
            </a:r>
            <a:r>
              <a:rPr lang="hr-HR" dirty="0"/>
              <a:t>oslobodi TCP konekciju </a:t>
            </a:r>
            <a:r>
              <a:rPr lang="hr-HR" dirty="0" err="1"/>
              <a:t>Cookies</a:t>
            </a:r>
            <a:r>
              <a:rPr lang="hr-HR" dirty="0"/>
              <a:t> </a:t>
            </a:r>
            <a:endParaRPr lang="hr-HR" dirty="0" smtClean="0"/>
          </a:p>
          <a:p>
            <a:r>
              <a:rPr lang="hr-HR" dirty="0" smtClean="0"/>
              <a:t> </a:t>
            </a:r>
            <a:r>
              <a:rPr lang="hr-HR" dirty="0"/>
              <a:t>mala količina podataka </a:t>
            </a:r>
            <a:r>
              <a:rPr lang="hr-HR" dirty="0" smtClean="0"/>
              <a:t>(koju server </a:t>
            </a:r>
            <a:r>
              <a:rPr lang="hr-HR" dirty="0" err="1" smtClean="0"/>
              <a:t>spreema</a:t>
            </a:r>
            <a:r>
              <a:rPr lang="hr-HR" dirty="0" smtClean="0"/>
              <a:t> na klijentskom računalu)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606986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dvije vrste stranica </a:t>
            </a:r>
            <a:r>
              <a:rPr lang="hr-HR" dirty="0" smtClean="0"/>
              <a:t> </a:t>
            </a:r>
            <a:r>
              <a:rPr lang="hr-HR" dirty="0"/>
              <a:t>statičke </a:t>
            </a:r>
            <a:r>
              <a:rPr lang="hr-HR" dirty="0" smtClean="0"/>
              <a:t>i </a:t>
            </a:r>
            <a:r>
              <a:rPr lang="hr-HR" dirty="0" smtClean="0"/>
              <a:t>dinamičke </a:t>
            </a:r>
            <a:endParaRPr lang="hr-HR" dirty="0"/>
          </a:p>
          <a:p>
            <a:r>
              <a:rPr lang="hr-HR" dirty="0" smtClean="0"/>
              <a:t> </a:t>
            </a:r>
            <a:r>
              <a:rPr lang="hr-HR" dirty="0"/>
              <a:t>statičke </a:t>
            </a:r>
            <a:r>
              <a:rPr lang="hr-HR" dirty="0" smtClean="0"/>
              <a:t>- </a:t>
            </a:r>
            <a:r>
              <a:rPr lang="hr-HR" dirty="0"/>
              <a:t>uvijek isti sadržaj na stranici </a:t>
            </a:r>
            <a:r>
              <a:rPr lang="hr-HR" dirty="0" smtClean="0"/>
              <a:t>, </a:t>
            </a:r>
            <a:r>
              <a:rPr lang="hr-HR" dirty="0"/>
              <a:t>sve je ‘</a:t>
            </a:r>
            <a:r>
              <a:rPr lang="hr-HR" dirty="0" err="1"/>
              <a:t>hardcode</a:t>
            </a:r>
            <a:r>
              <a:rPr lang="hr-HR" dirty="0"/>
              <a:t>’ </a:t>
            </a:r>
            <a:endParaRPr lang="hr-HR" dirty="0" smtClean="0"/>
          </a:p>
          <a:p>
            <a:r>
              <a:rPr lang="hr-HR" dirty="0" smtClean="0"/>
              <a:t> </a:t>
            </a:r>
            <a:r>
              <a:rPr lang="hr-HR" dirty="0"/>
              <a:t>dinamičke </a:t>
            </a:r>
            <a:r>
              <a:rPr lang="hr-HR" dirty="0" smtClean="0"/>
              <a:t> </a:t>
            </a:r>
            <a:r>
              <a:rPr lang="hr-HR" dirty="0"/>
              <a:t>stranice se formiraju prema zahtjevu korisnika </a:t>
            </a:r>
            <a:r>
              <a:rPr lang="hr-HR" dirty="0" smtClean="0"/>
              <a:t>, </a:t>
            </a:r>
            <a:r>
              <a:rPr lang="hr-HR" dirty="0"/>
              <a:t>osnova su baze podataka WWW – dinamičke stranice </a:t>
            </a:r>
            <a:r>
              <a:rPr lang="hr-HR" dirty="0" smtClean="0"/>
              <a:t>, </a:t>
            </a:r>
            <a:r>
              <a:rPr lang="hr-HR" dirty="0"/>
              <a:t>serverska strana </a:t>
            </a:r>
            <a:r>
              <a:rPr lang="hr-HR" dirty="0" smtClean="0"/>
              <a:t>, </a:t>
            </a:r>
            <a:r>
              <a:rPr lang="hr-HR" dirty="0"/>
              <a:t>procesiranje zahtijeva komunikaciju klijenta i servera, izvršenje određenih operacija i formiranje odgovora (stranica) </a:t>
            </a:r>
            <a:endParaRPr lang="hr-HR" dirty="0" smtClean="0"/>
          </a:p>
          <a:p>
            <a:r>
              <a:rPr lang="hr-HR" dirty="0" smtClean="0"/>
              <a:t> </a:t>
            </a:r>
            <a:r>
              <a:rPr lang="hr-HR" dirty="0"/>
              <a:t>Tehnologije: </a:t>
            </a:r>
            <a:r>
              <a:rPr lang="hr-HR" dirty="0" smtClean="0"/>
              <a:t> </a:t>
            </a:r>
            <a:r>
              <a:rPr lang="hr-HR" dirty="0"/>
              <a:t>CGI – </a:t>
            </a:r>
            <a:r>
              <a:rPr lang="hr-HR" dirty="0" err="1"/>
              <a:t>Çommon</a:t>
            </a:r>
            <a:r>
              <a:rPr lang="hr-HR" dirty="0"/>
              <a:t> </a:t>
            </a:r>
            <a:r>
              <a:rPr lang="hr-HR" dirty="0" err="1"/>
              <a:t>Gateway</a:t>
            </a:r>
            <a:r>
              <a:rPr lang="hr-HR" dirty="0"/>
              <a:t> </a:t>
            </a:r>
            <a:r>
              <a:rPr lang="hr-HR" dirty="0" err="1"/>
              <a:t>Interface</a:t>
            </a:r>
            <a:r>
              <a:rPr lang="hr-HR" dirty="0"/>
              <a:t> </a:t>
            </a:r>
            <a:r>
              <a:rPr lang="hr-HR" dirty="0" smtClean="0"/>
              <a:t> </a:t>
            </a:r>
            <a:r>
              <a:rPr lang="hr-HR" dirty="0"/>
              <a:t>PHP – PHP </a:t>
            </a:r>
            <a:r>
              <a:rPr lang="hr-HR" dirty="0" err="1"/>
              <a:t>Hypertext</a:t>
            </a:r>
            <a:r>
              <a:rPr lang="hr-HR" dirty="0"/>
              <a:t> </a:t>
            </a:r>
            <a:r>
              <a:rPr lang="hr-HR" dirty="0" err="1"/>
              <a:t>Predprocessor</a:t>
            </a:r>
            <a:r>
              <a:rPr lang="hr-HR" dirty="0"/>
              <a:t> </a:t>
            </a:r>
            <a:r>
              <a:rPr lang="hr-HR" dirty="0" smtClean="0"/>
              <a:t> </a:t>
            </a:r>
            <a:r>
              <a:rPr lang="hr-HR" dirty="0"/>
              <a:t>ASP – </a:t>
            </a:r>
            <a:r>
              <a:rPr lang="hr-HR" dirty="0" err="1"/>
              <a:t>Acitve</a:t>
            </a:r>
            <a:r>
              <a:rPr lang="hr-HR" dirty="0"/>
              <a:t> Server </a:t>
            </a:r>
            <a:r>
              <a:rPr lang="hr-HR" dirty="0" err="1"/>
              <a:t>Pages</a:t>
            </a:r>
            <a:r>
              <a:rPr lang="hr-HR" dirty="0"/>
              <a:t> </a:t>
            </a:r>
            <a:r>
              <a:rPr lang="hr-HR" dirty="0" smtClean="0"/>
              <a:t> </a:t>
            </a:r>
            <a:r>
              <a:rPr lang="hr-HR" dirty="0"/>
              <a:t>JSP – Java Server </a:t>
            </a:r>
            <a:r>
              <a:rPr lang="hr-HR" dirty="0" err="1"/>
              <a:t>Pages</a:t>
            </a:r>
            <a:r>
              <a:rPr lang="hr-HR" dirty="0"/>
              <a:t> WWW – dinamičke stranice </a:t>
            </a:r>
            <a:r>
              <a:rPr lang="hr-HR" dirty="0" smtClean="0"/>
              <a:t> </a:t>
            </a:r>
            <a:r>
              <a:rPr lang="hr-HR" dirty="0"/>
              <a:t>Klijentska strana </a:t>
            </a:r>
            <a:r>
              <a:rPr lang="hr-HR" dirty="0" smtClean="0"/>
              <a:t> </a:t>
            </a:r>
            <a:r>
              <a:rPr lang="hr-HR" dirty="0"/>
              <a:t>sva procesiranja se rade isključivo na klijentskoj strani </a:t>
            </a:r>
            <a:r>
              <a:rPr lang="hr-HR" dirty="0" smtClean="0"/>
              <a:t> </a:t>
            </a:r>
            <a:r>
              <a:rPr lang="hr-HR" dirty="0"/>
              <a:t>Tehnologije: </a:t>
            </a:r>
            <a:r>
              <a:rPr lang="hr-HR" dirty="0" smtClean="0"/>
              <a:t> </a:t>
            </a:r>
            <a:r>
              <a:rPr lang="hr-HR" dirty="0" err="1"/>
              <a:t>JavaScript</a:t>
            </a:r>
            <a:r>
              <a:rPr lang="hr-HR" dirty="0"/>
              <a:t> </a:t>
            </a:r>
            <a:r>
              <a:rPr lang="hr-HR" dirty="0" smtClean="0"/>
              <a:t> </a:t>
            </a:r>
            <a:r>
              <a:rPr lang="hr-HR" dirty="0"/>
              <a:t>Java </a:t>
            </a:r>
            <a:r>
              <a:rPr lang="hr-HR" dirty="0" err="1"/>
              <a:t>Applets</a:t>
            </a:r>
            <a:r>
              <a:rPr lang="hr-HR" dirty="0"/>
              <a:t> – prevedeni Java kôd (neovisan o platformi</a:t>
            </a:r>
            <a:r>
              <a:rPr lang="hr-HR"/>
              <a:t>) </a:t>
            </a:r>
            <a:r>
              <a:rPr lang="hr-HR" smtClean="0"/>
              <a:t> </a:t>
            </a:r>
            <a:r>
              <a:rPr lang="hr-HR" dirty="0" err="1"/>
              <a:t>AcitveX</a:t>
            </a:r>
            <a:r>
              <a:rPr lang="hr-HR" dirty="0"/>
              <a:t> - kôd preveden za Windows operativni sustav </a:t>
            </a:r>
          </a:p>
        </p:txBody>
      </p:sp>
    </p:spTree>
    <p:extLst>
      <p:ext uri="{BB962C8B-B14F-4D97-AF65-F5344CB8AC3E}">
        <p14:creationId xmlns:p14="http://schemas.microsoft.com/office/powerpoint/2010/main" val="1192556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PROTOKOLI!!!!</a:t>
            </a:r>
            <a:endParaRPr lang="hr-HR" dirty="0"/>
          </a:p>
        </p:txBody>
      </p:sp>
      <p:pic>
        <p:nvPicPr>
          <p:cNvPr id="1026" name="Picture 2" descr="http://i.imgur.com/a0omhO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482" y="1690688"/>
            <a:ext cx="5549035" cy="462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6509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ETHERNET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Ethernet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•Prisjetimo se...</a:t>
            </a:r>
          </a:p>
          <a:p>
            <a:r>
              <a:rPr lang="hr-HR" dirty="0"/>
              <a:t>–</a:t>
            </a:r>
            <a:r>
              <a:rPr lang="hr-HR" dirty="0" smtClean="0"/>
              <a:t>mrežna </a:t>
            </a:r>
            <a:r>
              <a:rPr lang="hr-HR" dirty="0" err="1" smtClean="0"/>
              <a:t>tehnologijazaLAN</a:t>
            </a:r>
            <a:r>
              <a:rPr lang="hr-HR" dirty="0" smtClean="0"/>
              <a:t> </a:t>
            </a:r>
            <a:r>
              <a:rPr lang="hr-HR" dirty="0"/>
              <a:t>mreže –</a:t>
            </a:r>
            <a:r>
              <a:rPr lang="hr-HR" dirty="0" err="1"/>
              <a:t>frame</a:t>
            </a:r>
            <a:r>
              <a:rPr lang="hr-HR" dirty="0"/>
              <a:t> </a:t>
            </a:r>
            <a:r>
              <a:rPr lang="hr-HR" dirty="0" smtClean="0"/>
              <a:t>način rada(slanje paketa podataka</a:t>
            </a:r>
            <a:r>
              <a:rPr lang="hr-HR" dirty="0"/>
              <a:t>)</a:t>
            </a:r>
          </a:p>
          <a:p>
            <a:r>
              <a:rPr lang="hr-HR" dirty="0"/>
              <a:t>–PLUS: jednostavnost, cijena, brzina –MINUS: geografska ograničenost (max100m kabela)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17818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IP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Puni naziv: Internet </a:t>
            </a:r>
            <a:r>
              <a:rPr lang="hr-HR" dirty="0" err="1"/>
              <a:t>protocol</a:t>
            </a:r>
            <a:r>
              <a:rPr lang="hr-HR" dirty="0"/>
              <a:t> </a:t>
            </a:r>
            <a:r>
              <a:rPr lang="hr-HR" dirty="0" smtClean="0"/>
              <a:t> </a:t>
            </a:r>
            <a:r>
              <a:rPr lang="hr-HR" dirty="0"/>
              <a:t>Opis: mrežni protokol za prijenos podataka kojeg koriste izvorišna i odredišna računala za uspostavu podatkovne komunikacije preko računalne mreže. </a:t>
            </a:r>
            <a:endParaRPr lang="hr-HR" dirty="0" smtClean="0"/>
          </a:p>
          <a:p>
            <a:r>
              <a:rPr lang="hr-HR" dirty="0" smtClean="0"/>
              <a:t> </a:t>
            </a:r>
            <a:r>
              <a:rPr lang="hr-HR" dirty="0"/>
              <a:t>IP upravlja i nadzire adrese unutar paketa da bi paketi nesmetano stigli na odredište. </a:t>
            </a:r>
            <a:r>
              <a:rPr lang="hr-HR" dirty="0" smtClean="0"/>
              <a:t>Danas </a:t>
            </a:r>
            <a:r>
              <a:rPr lang="hr-HR" dirty="0"/>
              <a:t>je u uporabi IPv4 i IPv6 </a:t>
            </a:r>
            <a:r>
              <a:rPr lang="hr-HR" dirty="0" smtClean="0"/>
              <a:t> </a:t>
            </a:r>
            <a:r>
              <a:rPr lang="hr-HR" dirty="0"/>
              <a:t>Kako provjerit IP adresu računala </a:t>
            </a:r>
            <a:r>
              <a:rPr lang="hr-HR" dirty="0" smtClean="0"/>
              <a:t>? CMD, </a:t>
            </a:r>
            <a:r>
              <a:rPr lang="hr-HR" dirty="0" err="1" smtClean="0"/>
              <a:t>ipconfig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75316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ARP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Puni </a:t>
            </a:r>
            <a:r>
              <a:rPr lang="hr-HR" dirty="0"/>
              <a:t>naziv: </a:t>
            </a:r>
            <a:r>
              <a:rPr lang="hr-HR" dirty="0" err="1"/>
              <a:t>Address</a:t>
            </a:r>
            <a:r>
              <a:rPr lang="hr-HR" dirty="0"/>
              <a:t> </a:t>
            </a:r>
            <a:r>
              <a:rPr lang="hr-HR" dirty="0" err="1"/>
              <a:t>Resolution</a:t>
            </a:r>
            <a:r>
              <a:rPr lang="hr-HR" dirty="0"/>
              <a:t> </a:t>
            </a:r>
            <a:r>
              <a:rPr lang="hr-HR" dirty="0" err="1"/>
              <a:t>Protocol</a:t>
            </a:r>
            <a:r>
              <a:rPr lang="hr-HR" dirty="0"/>
              <a:t> – komunikacijski protokol kojim se dobiva fizička adresa na lokalnoj mreži iz poznate mrežne adrese. </a:t>
            </a:r>
            <a:r>
              <a:rPr lang="hr-HR" dirty="0" smtClean="0"/>
              <a:t> </a:t>
            </a:r>
            <a:r>
              <a:rPr lang="hr-HR" dirty="0"/>
              <a:t>Najraširenija njegova primjena danas je na </a:t>
            </a:r>
            <a:r>
              <a:rPr lang="hr-HR" dirty="0" err="1"/>
              <a:t>Ethernetu</a:t>
            </a:r>
            <a:r>
              <a:rPr lang="hr-HR" dirty="0"/>
              <a:t> gdje se IP adrese povezuju s MAC adresama ARP </a:t>
            </a:r>
            <a:endParaRPr lang="hr-HR" dirty="0" smtClean="0"/>
          </a:p>
          <a:p>
            <a:r>
              <a:rPr lang="hr-HR" dirty="0" smtClean="0"/>
              <a:t> </a:t>
            </a:r>
            <a:r>
              <a:rPr lang="hr-HR" dirty="0" err="1"/>
              <a:t>mapiranje</a:t>
            </a:r>
            <a:r>
              <a:rPr lang="hr-HR" dirty="0"/>
              <a:t> IP adrese u MAC </a:t>
            </a:r>
            <a:r>
              <a:rPr lang="hr-HR" dirty="0" smtClean="0"/>
              <a:t>adresu-kako radi? korak </a:t>
            </a:r>
            <a:r>
              <a:rPr lang="hr-HR" dirty="0"/>
              <a:t>1: želim poslati paket na IP 192.168.10.8 </a:t>
            </a:r>
            <a:r>
              <a:rPr lang="hr-HR" dirty="0" smtClean="0"/>
              <a:t> </a:t>
            </a:r>
            <a:r>
              <a:rPr lang="hr-HR" dirty="0"/>
              <a:t>korak 2: da li imam MAC adresu od 192.168.10.8 u </a:t>
            </a:r>
            <a:r>
              <a:rPr lang="hr-HR" dirty="0" err="1"/>
              <a:t>cache</a:t>
            </a:r>
            <a:r>
              <a:rPr lang="hr-HR" dirty="0"/>
              <a:t> tablici </a:t>
            </a:r>
            <a:r>
              <a:rPr lang="hr-HR" dirty="0" smtClean="0"/>
              <a:t> </a:t>
            </a:r>
            <a:r>
              <a:rPr lang="hr-HR" dirty="0"/>
              <a:t>ako DA – pošalji paket na tu MAC adresu </a:t>
            </a:r>
            <a:r>
              <a:rPr lang="hr-HR" dirty="0" smtClean="0"/>
              <a:t> </a:t>
            </a:r>
            <a:r>
              <a:rPr lang="hr-HR" dirty="0"/>
              <a:t>ako NE – pošalji ARP paket da doznaš MAC adresu </a:t>
            </a:r>
            <a:r>
              <a:rPr lang="hr-HR" dirty="0" smtClean="0"/>
              <a:t>korak </a:t>
            </a:r>
            <a:r>
              <a:rPr lang="hr-HR" dirty="0"/>
              <a:t>3: stanica s IP adresom 192.168.10.8 poslala svoju MAC adresu – pošalji paket na tu MAC adresu</a:t>
            </a:r>
          </a:p>
        </p:txBody>
      </p:sp>
    </p:spTree>
    <p:extLst>
      <p:ext uri="{BB962C8B-B14F-4D97-AF65-F5344CB8AC3E}">
        <p14:creationId xmlns:p14="http://schemas.microsoft.com/office/powerpoint/2010/main" val="4241045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246" y="783867"/>
            <a:ext cx="7610475" cy="523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399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DHCP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DHCP</a:t>
            </a:r>
            <a:r>
              <a:rPr lang="hr-HR" dirty="0"/>
              <a:t> (engl. </a:t>
            </a:r>
            <a:r>
              <a:rPr lang="hr-HR" b="1" i="1" dirty="0" err="1"/>
              <a:t>Dynamic</a:t>
            </a:r>
            <a:r>
              <a:rPr lang="hr-HR" b="1" i="1" dirty="0"/>
              <a:t> </a:t>
            </a:r>
            <a:r>
              <a:rPr lang="hr-HR" b="1" i="1" dirty="0" err="1"/>
              <a:t>Host</a:t>
            </a:r>
            <a:r>
              <a:rPr lang="hr-HR" b="1" i="1" dirty="0"/>
              <a:t> </a:t>
            </a:r>
            <a:r>
              <a:rPr lang="hr-HR" b="1" i="1" dirty="0" err="1"/>
              <a:t>Configuration</a:t>
            </a:r>
            <a:r>
              <a:rPr lang="hr-HR" b="1" i="1" dirty="0"/>
              <a:t> </a:t>
            </a:r>
            <a:r>
              <a:rPr lang="hr-HR" b="1" i="1" dirty="0" err="1"/>
              <a:t>Protocol</a:t>
            </a:r>
            <a:r>
              <a:rPr lang="hr-HR" dirty="0"/>
              <a:t>) mrežni je protokol korišten od strane mrežnih računala za dodjeljivanje IP adresa i ostalih mrežnih postavki kao što su pretpostavljeni </a:t>
            </a:r>
            <a:r>
              <a:rPr lang="hr-HR" dirty="0" err="1"/>
              <a:t>gateway</a:t>
            </a:r>
            <a:r>
              <a:rPr lang="hr-HR" dirty="0"/>
              <a:t>, </a:t>
            </a:r>
            <a:r>
              <a:rPr lang="hr-HR" dirty="0" err="1"/>
              <a:t>subnet</a:t>
            </a:r>
            <a:r>
              <a:rPr lang="hr-HR" dirty="0"/>
              <a:t> maska i IP adrese DNS servera s DHCP servera. Olakšava konfiguraciju mreže jer eliminira ručno dodavanje osnovnih postavki za jednu računalnu mrežu. DHCP server osigurava da su dodijeljene IP adrese ispravne i da u mreži nema sukoba adresa.</a:t>
            </a:r>
          </a:p>
        </p:txBody>
      </p:sp>
    </p:spTree>
    <p:extLst>
      <p:ext uri="{BB962C8B-B14F-4D97-AF65-F5344CB8AC3E}">
        <p14:creationId xmlns:p14="http://schemas.microsoft.com/office/powerpoint/2010/main" val="1208463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9484" y="1596981"/>
            <a:ext cx="5446801" cy="3413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4755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1121</Words>
  <Application>Microsoft Office PowerPoint</Application>
  <PresentationFormat>Široki zaslon</PresentationFormat>
  <Paragraphs>57</Paragraphs>
  <Slides>25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Tema sustava Office</vt:lpstr>
      <vt:lpstr>WIRE SHARK</vt:lpstr>
      <vt:lpstr>ALAT ZA HVATANJE I ANALIZU MREŽNIH PAKETIĆA – BESPLATAN, OPEN SORCE ALAT</vt:lpstr>
      <vt:lpstr>PROTOKOLI!!!!</vt:lpstr>
      <vt:lpstr>ETHERNET</vt:lpstr>
      <vt:lpstr>IP</vt:lpstr>
      <vt:lpstr>ARP</vt:lpstr>
      <vt:lpstr>PowerPointova prezentacija</vt:lpstr>
      <vt:lpstr>DHCP</vt:lpstr>
      <vt:lpstr>PowerPointova prezentacija</vt:lpstr>
      <vt:lpstr>TCP</vt:lpstr>
      <vt:lpstr>UDP</vt:lpstr>
      <vt:lpstr>PowerPointova prezentacija</vt:lpstr>
      <vt:lpstr>FTP</vt:lpstr>
      <vt:lpstr>HTTP</vt:lpstr>
      <vt:lpstr>HTTPS</vt:lpstr>
      <vt:lpstr>SMTP</vt:lpstr>
      <vt:lpstr>TELNET</vt:lpstr>
      <vt:lpstr>POP, IMAP</vt:lpstr>
      <vt:lpstr>DNS</vt:lpstr>
      <vt:lpstr>PowerPointova prezentacija</vt:lpstr>
      <vt:lpstr>www</vt:lpstr>
      <vt:lpstr>PowerPointova prezentacija</vt:lpstr>
      <vt:lpstr>PowerPointova prezentacija</vt:lpstr>
      <vt:lpstr>PowerPointova prezentacija</vt:lpstr>
      <vt:lpstr>PowerPointova prezentacija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 SHARK</dc:title>
  <dc:creator>Microsoft</dc:creator>
  <cp:lastModifiedBy>Shark1</cp:lastModifiedBy>
  <cp:revision>30</cp:revision>
  <dcterms:created xsi:type="dcterms:W3CDTF">2016-01-23T15:30:14Z</dcterms:created>
  <dcterms:modified xsi:type="dcterms:W3CDTF">2016-01-28T13:10:26Z</dcterms:modified>
</cp:coreProperties>
</file>