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1" r:id="rId4"/>
    <p:sldId id="260" r:id="rId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FC8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12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BA8B-0E5E-4080-A49B-45956E2C508F}" type="datetimeFigureOut">
              <a:rPr lang="hr-HR" smtClean="0"/>
              <a:pPr/>
              <a:t>16.11.2010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DAEB-E437-493F-BF7E-902470A194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BA8B-0E5E-4080-A49B-45956E2C508F}" type="datetimeFigureOut">
              <a:rPr lang="hr-HR" smtClean="0"/>
              <a:pPr/>
              <a:t>16.11.2010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DAEB-E437-493F-BF7E-902470A194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BA8B-0E5E-4080-A49B-45956E2C508F}" type="datetimeFigureOut">
              <a:rPr lang="hr-HR" smtClean="0"/>
              <a:pPr/>
              <a:t>16.11.2010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DAEB-E437-493F-BF7E-902470A194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BA8B-0E5E-4080-A49B-45956E2C508F}" type="datetimeFigureOut">
              <a:rPr lang="hr-HR" smtClean="0"/>
              <a:pPr/>
              <a:t>16.11.2010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DAEB-E437-493F-BF7E-902470A194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BA8B-0E5E-4080-A49B-45956E2C508F}" type="datetimeFigureOut">
              <a:rPr lang="hr-HR" smtClean="0"/>
              <a:pPr/>
              <a:t>16.11.2010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DAEB-E437-493F-BF7E-902470A194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BA8B-0E5E-4080-A49B-45956E2C508F}" type="datetimeFigureOut">
              <a:rPr lang="hr-HR" smtClean="0"/>
              <a:pPr/>
              <a:t>16.11.2010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DAEB-E437-493F-BF7E-902470A194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BA8B-0E5E-4080-A49B-45956E2C508F}" type="datetimeFigureOut">
              <a:rPr lang="hr-HR" smtClean="0"/>
              <a:pPr/>
              <a:t>16.11.2010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DAEB-E437-493F-BF7E-902470A194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BA8B-0E5E-4080-A49B-45956E2C508F}" type="datetimeFigureOut">
              <a:rPr lang="hr-HR" smtClean="0"/>
              <a:pPr/>
              <a:t>16.11.2010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DAEB-E437-493F-BF7E-902470A194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BA8B-0E5E-4080-A49B-45956E2C508F}" type="datetimeFigureOut">
              <a:rPr lang="hr-HR" smtClean="0"/>
              <a:pPr/>
              <a:t>16.11.2010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DAEB-E437-493F-BF7E-902470A194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BA8B-0E5E-4080-A49B-45956E2C508F}" type="datetimeFigureOut">
              <a:rPr lang="hr-HR" smtClean="0"/>
              <a:pPr/>
              <a:t>16.11.2010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DAEB-E437-493F-BF7E-902470A194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BA8B-0E5E-4080-A49B-45956E2C508F}" type="datetimeFigureOut">
              <a:rPr lang="hr-HR" smtClean="0"/>
              <a:pPr/>
              <a:t>16.11.2010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3DAEB-E437-493F-BF7E-902470A194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1BA8B-0E5E-4080-A49B-45956E2C508F}" type="datetimeFigureOut">
              <a:rPr lang="hr-HR" smtClean="0"/>
              <a:pPr/>
              <a:t>16.11.2010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3DAEB-E437-493F-BF7E-902470A1943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vnatelj\Desktop\Slike_i_zvukovi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99024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2915816" y="256490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rgbClr val="FF0000"/>
                </a:solidFill>
              </a:rPr>
              <a:t>3.c</a:t>
            </a:r>
            <a:endParaRPr lang="hr-HR" sz="1600" b="1" dirty="0">
              <a:solidFill>
                <a:srgbClr val="FF0000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059832" y="321297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rgbClr val="FF0000"/>
                </a:solidFill>
              </a:rPr>
              <a:t>1.l</a:t>
            </a:r>
            <a:endParaRPr lang="hr-HR" sz="1600" b="1" dirty="0">
              <a:solidFill>
                <a:srgbClr val="FF0000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2483768" y="3212976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chemeClr val="bg1">
                    <a:lumMod val="75000"/>
                  </a:schemeClr>
                </a:solidFill>
              </a:rPr>
              <a:t>2.d</a:t>
            </a:r>
            <a:endParaRPr lang="hr-HR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251520" y="321297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rgbClr val="FF0000"/>
                </a:solidFill>
              </a:rPr>
              <a:t>1.b</a:t>
            </a:r>
            <a:endParaRPr lang="hr-HR" sz="1600" b="1" dirty="0">
              <a:solidFill>
                <a:srgbClr val="FF0000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1691680" y="256490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rgbClr val="FF0000"/>
                </a:solidFill>
              </a:rPr>
              <a:t>2.a</a:t>
            </a:r>
            <a:endParaRPr lang="hr-HR" sz="1600" b="1" dirty="0">
              <a:solidFill>
                <a:srgbClr val="FF0000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1043608" y="256490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rgbClr val="FF0000"/>
                </a:solidFill>
              </a:rPr>
              <a:t>1.d</a:t>
            </a:r>
            <a:endParaRPr lang="hr-HR" sz="1600" b="1" dirty="0">
              <a:solidFill>
                <a:srgbClr val="FF0000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251520" y="256490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rgbClr val="FF0000"/>
                </a:solidFill>
              </a:rPr>
              <a:t>1.c</a:t>
            </a:r>
            <a:endParaRPr lang="hr-HR" sz="1600" b="1" dirty="0">
              <a:solidFill>
                <a:srgbClr val="FF0000"/>
              </a:solidFill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1403648" y="321297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rgbClr val="FF0000"/>
                </a:solidFill>
              </a:rPr>
              <a:t>1.a</a:t>
            </a:r>
            <a:endParaRPr lang="hr-HR" sz="1600" b="1" dirty="0">
              <a:solidFill>
                <a:srgbClr val="FF0000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267744" y="256490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rgbClr val="FF0000"/>
                </a:solidFill>
              </a:rPr>
              <a:t>2.b</a:t>
            </a:r>
            <a:endParaRPr lang="hr-HR" sz="1600" b="1" dirty="0">
              <a:solidFill>
                <a:srgbClr val="FF0000"/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3347864" y="83671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rgbClr val="FF0000"/>
                </a:solidFill>
              </a:rPr>
              <a:t>3.a</a:t>
            </a:r>
            <a:endParaRPr lang="hr-HR" sz="1600" b="1" dirty="0">
              <a:solidFill>
                <a:srgbClr val="FF0000"/>
              </a:solidFill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4067944" y="83671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rgbClr val="FF0000"/>
                </a:solidFill>
              </a:rPr>
              <a:t>2.d</a:t>
            </a:r>
            <a:endParaRPr lang="hr-HR" sz="1600" b="1" dirty="0">
              <a:solidFill>
                <a:srgbClr val="FF0000"/>
              </a:solidFill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4211960" y="220486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rgbClr val="FF0000"/>
                </a:solidFill>
              </a:rPr>
              <a:t> 6.c</a:t>
            </a:r>
            <a:endParaRPr lang="hr-HR" sz="1600" b="1" dirty="0">
              <a:solidFill>
                <a:srgbClr val="FF0000"/>
              </a:solidFill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4788024" y="234888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b="1" dirty="0" err="1" smtClean="0">
                <a:solidFill>
                  <a:srgbClr val="FF0000"/>
                </a:solidFill>
              </a:rPr>
              <a:t>Knjiž</a:t>
            </a:r>
            <a:r>
              <a:rPr lang="hr-HR" sz="1100" b="1" dirty="0" smtClean="0">
                <a:solidFill>
                  <a:srgbClr val="FF0000"/>
                </a:solidFill>
              </a:rPr>
              <a:t>.</a:t>
            </a:r>
            <a:endParaRPr lang="hr-HR" sz="1100" b="1" dirty="0">
              <a:solidFill>
                <a:srgbClr val="FF0000"/>
              </a:solidFill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5580112" y="242088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rgbClr val="FF0000"/>
                </a:solidFill>
              </a:rPr>
              <a:t>8.b</a:t>
            </a:r>
            <a:endParaRPr lang="hr-HR" sz="1600" b="1" dirty="0">
              <a:solidFill>
                <a:srgbClr val="FF0000"/>
              </a:solidFill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6372200" y="242088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rgbClr val="FF0000"/>
                </a:solidFill>
              </a:rPr>
              <a:t>7.c</a:t>
            </a:r>
            <a:endParaRPr lang="hr-HR" sz="1600" b="1" dirty="0">
              <a:solidFill>
                <a:srgbClr val="FF0000"/>
              </a:solidFill>
            </a:endParaRPr>
          </a:p>
        </p:txBody>
      </p:sp>
      <p:sp>
        <p:nvSpPr>
          <p:cNvPr id="19" name="TekstniOkvir 18"/>
          <p:cNvSpPr txBox="1"/>
          <p:nvPr/>
        </p:nvSpPr>
        <p:spPr>
          <a:xfrm>
            <a:off x="6588224" y="306896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rgbClr val="FF0000"/>
                </a:solidFill>
              </a:rPr>
              <a:t>5.b</a:t>
            </a:r>
            <a:endParaRPr lang="hr-HR" sz="1600" b="1" dirty="0">
              <a:solidFill>
                <a:srgbClr val="FF0000"/>
              </a:solidFill>
            </a:endParaRPr>
          </a:p>
        </p:txBody>
      </p:sp>
      <p:sp>
        <p:nvSpPr>
          <p:cNvPr id="20" name="TekstniOkvir 19"/>
          <p:cNvSpPr txBox="1"/>
          <p:nvPr/>
        </p:nvSpPr>
        <p:spPr>
          <a:xfrm>
            <a:off x="5796136" y="306896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chemeClr val="bg1">
                    <a:lumMod val="75000"/>
                  </a:schemeClr>
                </a:solidFill>
              </a:rPr>
              <a:t>TK</a:t>
            </a:r>
            <a:endParaRPr lang="hr-HR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kstniOkvir 20"/>
          <p:cNvSpPr txBox="1"/>
          <p:nvPr/>
        </p:nvSpPr>
        <p:spPr>
          <a:xfrm>
            <a:off x="7452320" y="242088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rgbClr val="FF0000"/>
                </a:solidFill>
              </a:rPr>
              <a:t>7.b</a:t>
            </a:r>
            <a:endParaRPr lang="hr-HR" sz="1600" b="1" dirty="0">
              <a:solidFill>
                <a:srgbClr val="FF0000"/>
              </a:solidFill>
            </a:endParaRPr>
          </a:p>
        </p:txBody>
      </p:sp>
      <p:sp>
        <p:nvSpPr>
          <p:cNvPr id="23" name="TekstniOkvir 22"/>
          <p:cNvSpPr txBox="1"/>
          <p:nvPr/>
        </p:nvSpPr>
        <p:spPr>
          <a:xfrm>
            <a:off x="8244408" y="242088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rgbClr val="FF0000"/>
                </a:solidFill>
              </a:rPr>
              <a:t>8.d</a:t>
            </a:r>
            <a:endParaRPr lang="hr-HR" sz="1600" b="1" dirty="0">
              <a:solidFill>
                <a:srgbClr val="FF0000"/>
              </a:solidFill>
            </a:endParaRPr>
          </a:p>
        </p:txBody>
      </p:sp>
      <p:sp>
        <p:nvSpPr>
          <p:cNvPr id="24" name="TekstniOkvir 23"/>
          <p:cNvSpPr txBox="1"/>
          <p:nvPr/>
        </p:nvSpPr>
        <p:spPr>
          <a:xfrm>
            <a:off x="7452320" y="306896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rgbClr val="FF0000"/>
                </a:solidFill>
              </a:rPr>
              <a:t>4.a</a:t>
            </a:r>
            <a:endParaRPr lang="hr-HR" sz="1600" b="1" dirty="0">
              <a:solidFill>
                <a:srgbClr val="FF0000"/>
              </a:solidFill>
            </a:endParaRPr>
          </a:p>
        </p:txBody>
      </p:sp>
      <p:sp>
        <p:nvSpPr>
          <p:cNvPr id="25" name="TekstniOkvir 24"/>
          <p:cNvSpPr txBox="1"/>
          <p:nvPr/>
        </p:nvSpPr>
        <p:spPr>
          <a:xfrm>
            <a:off x="8172400" y="306896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rgbClr val="FF0000"/>
                </a:solidFill>
              </a:rPr>
              <a:t>6.b</a:t>
            </a:r>
            <a:endParaRPr lang="hr-HR" sz="1600" b="1" dirty="0">
              <a:solidFill>
                <a:srgbClr val="FF0000"/>
              </a:solidFill>
            </a:endParaRPr>
          </a:p>
        </p:txBody>
      </p:sp>
      <p:sp>
        <p:nvSpPr>
          <p:cNvPr id="26" name="Zaobljeni pravokutnik 25"/>
          <p:cNvSpPr/>
          <p:nvPr/>
        </p:nvSpPr>
        <p:spPr>
          <a:xfrm>
            <a:off x="714348" y="4214818"/>
            <a:ext cx="1000100" cy="357190"/>
          </a:xfrm>
          <a:prstGeom prst="roundRect">
            <a:avLst/>
          </a:prstGeom>
          <a:solidFill>
            <a:srgbClr val="3EF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Zaobljeni pravokutnik 26"/>
          <p:cNvSpPr/>
          <p:nvPr/>
        </p:nvSpPr>
        <p:spPr>
          <a:xfrm>
            <a:off x="2500298" y="4214818"/>
            <a:ext cx="1143008" cy="357190"/>
          </a:xfrm>
          <a:prstGeom prst="roundRect">
            <a:avLst/>
          </a:prstGeom>
          <a:solidFill>
            <a:srgbClr val="3EF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9" name="Ravni poveznik 28"/>
          <p:cNvCxnSpPr/>
          <p:nvPr/>
        </p:nvCxnSpPr>
        <p:spPr>
          <a:xfrm rot="5400000">
            <a:off x="1583668" y="5697252"/>
            <a:ext cx="2088232" cy="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aobljeni pravokutnik 30"/>
          <p:cNvSpPr/>
          <p:nvPr/>
        </p:nvSpPr>
        <p:spPr>
          <a:xfrm>
            <a:off x="4714876" y="3571876"/>
            <a:ext cx="4000528" cy="357190"/>
          </a:xfrm>
          <a:prstGeom prst="roundRect">
            <a:avLst/>
          </a:prstGeom>
          <a:solidFill>
            <a:srgbClr val="3EF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TekstniOkvir 27"/>
          <p:cNvSpPr txBox="1"/>
          <p:nvPr/>
        </p:nvSpPr>
        <p:spPr>
          <a:xfrm rot="16200000">
            <a:off x="2262374" y="5450595"/>
            <a:ext cx="1789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rgbClr val="002060"/>
                </a:solidFill>
              </a:rPr>
              <a:t>ZBORNO MJESTO</a:t>
            </a:r>
            <a:endParaRPr lang="hr-HR" sz="1600" b="1" dirty="0">
              <a:solidFill>
                <a:srgbClr val="002060"/>
              </a:solidFill>
            </a:endParaRPr>
          </a:p>
        </p:txBody>
      </p:sp>
      <p:sp>
        <p:nvSpPr>
          <p:cNvPr id="32" name="TekstniOkvir 31"/>
          <p:cNvSpPr txBox="1"/>
          <p:nvPr/>
        </p:nvSpPr>
        <p:spPr>
          <a:xfrm rot="16200000">
            <a:off x="-841520" y="4558552"/>
            <a:ext cx="2021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rgbClr val="002060"/>
                </a:solidFill>
              </a:rPr>
              <a:t>ZBORNO MJESTO  ↑</a:t>
            </a:r>
            <a:endParaRPr lang="hr-HR" sz="1600" b="1" dirty="0">
              <a:solidFill>
                <a:srgbClr val="002060"/>
              </a:solidFill>
            </a:endParaRPr>
          </a:p>
        </p:txBody>
      </p:sp>
      <p:sp>
        <p:nvSpPr>
          <p:cNvPr id="33" name="TekstniOkvir 32"/>
          <p:cNvSpPr txBox="1"/>
          <p:nvPr/>
        </p:nvSpPr>
        <p:spPr>
          <a:xfrm>
            <a:off x="6876256" y="11663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002060"/>
                </a:solidFill>
              </a:rPr>
              <a:t>PRIZEMLJE</a:t>
            </a:r>
            <a:endParaRPr lang="hr-HR" b="1" dirty="0">
              <a:solidFill>
                <a:srgbClr val="002060"/>
              </a:solidFill>
            </a:endParaRPr>
          </a:p>
        </p:txBody>
      </p:sp>
      <p:sp>
        <p:nvSpPr>
          <p:cNvPr id="35" name="Zaobljeni pravokutnik 34"/>
          <p:cNvSpPr/>
          <p:nvPr/>
        </p:nvSpPr>
        <p:spPr>
          <a:xfrm>
            <a:off x="395536" y="4581128"/>
            <a:ext cx="2160240" cy="227687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TekstniOkvir 33"/>
          <p:cNvSpPr txBox="1"/>
          <p:nvPr/>
        </p:nvSpPr>
        <p:spPr>
          <a:xfrm rot="16200000">
            <a:off x="430670" y="5338082"/>
            <a:ext cx="172819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002060"/>
                </a:solidFill>
              </a:rPr>
              <a:t>PROSTOR</a:t>
            </a:r>
            <a:r>
              <a:rPr lang="hr-HR" b="1" dirty="0" smtClean="0"/>
              <a:t> </a:t>
            </a:r>
            <a:r>
              <a:rPr lang="hr-HR" b="1" dirty="0" smtClean="0">
                <a:solidFill>
                  <a:srgbClr val="002060"/>
                </a:solidFill>
              </a:rPr>
              <a:t>ZA </a:t>
            </a:r>
          </a:p>
          <a:p>
            <a:r>
              <a:rPr lang="hr-HR" b="1" dirty="0" smtClean="0">
                <a:solidFill>
                  <a:srgbClr val="002060"/>
                </a:solidFill>
              </a:rPr>
              <a:t>INTERVENCIJU</a:t>
            </a:r>
            <a:endParaRPr lang="hr-HR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3076 C 0.00712 0.04834 -0.00052 0.02798 0.00729 0.04302 C 0.01163 0.0518 0.01372 0.06198 0.01806 0.071 C 0.01979 0.08395 0.01806 0.07748 0.02413 0.09043 L 0.02413 0.09066 C 0.0257 0.09898 0.02778 0.10638 0.02882 0.11494 C 0.02865 0.12859 0.02847 0.14177 0.02778 0.15518 C 0.02656 0.17808 0.00868 0.1827 -0.00364 0.18525 C -0.02725 0.18363 -0.05069 0.18131 -0.07465 0.17808 C -0.11371 0.18062 -0.1526 0.18525 -0.19201 0.18525 L -0.18368 0.1834 " pathEditMode="relative" rAng="0" ptsTypes="fffFfffffAA">
                                      <p:cBhvr>
                                        <p:cTn id="6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22 0.04718 C 0.02604 0.05065 0.02917 0.05643 0.03368 0.05736 C 0.04358 0.05921 0.05295 0.06106 0.06285 0.06221 C 0.07014 0.06406 0.07726 0.06614 0.08438 0.06915 C 0.08681 0.07008 0.09184 0.07239 0.09184 0.07239 C 0.09705 0.07724 0.09983 0.08326 0.10209 0.09089 C 0.10295 0.10014 0.10399 0.10893 0.1059 0.11795 C 0.11094 0.19427 0.10834 0.23705 0.10712 0.33557 C 0.10695 0.35222 0.10295 0.37512 0.09566 0.38946 C 0.09375 0.39778 0.09063 0.40611 0.08681 0.41304 C 0.08143 0.43548 0.06215 0.4438 0.04636 0.44681 C 0.02847 0.45444 -0.00469 0.44843 -0.02326 0.44843 " pathEditMode="relative" ptsTypes="fffffffffffA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192 C 0.00244 0.02868 0.00277 0.04279 0.01041 0.04602 C 0.01876 0.05365 0.05763 0.04533 0.06997 0.0444 C 0.11823 0.034 0.20365 0.04764 0.25591 0.04764 " pathEditMode="relative" ptsTypes="fffA">
                                      <p:cBhvr>
                                        <p:cTn id="10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0.0192 C 0.01215 0.03839 0.00885 0.02405 0.00989 0.06961 C 0.01042 0.09274 0.01042 0.11563 0.01111 0.13876 C 0.01232 0.17738 0.0651 0.1605 0.07309 0.16073 C 0.10555 0.16489 0.0908 0.16328 0.11736 0.16582 C 0.17014 0.16281 0.22292 0.16235 0.27569 0.16073 C 0.2967 0.16004 0.33889 0.15911 0.33889 0.15911 " pathEditMode="relative" ptsTypes="ffffffA">
                                      <p:cBhvr>
                                        <p:cTn id="12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93062E-6 C 0.00104 0.01341 0.00121 0.02706 0.00243 0.04047 C 0.0026 0.04232 0.00278 0.04464 0.00382 0.04556 C 0.01302 0.05412 0.03264 0.05296 0.04166 0.05389 C 0.05069 0.06221 0.05382 0.07563 0.05573 0.08927 C 0.05486 0.12974 0.05573 0.16513 0.04548 0.20236 C 0.04375 0.22202 0.04062 0.24237 0.03663 0.26133 C 0.03489 0.28932 0.03298 0.31892 0.02656 0.34575 C 0.02517 0.36217 0.02326 0.38899 0.01649 0.4031 C 0.01493 0.41235 0.01267 0.41975 0.01007 0.42831 C 0.00903 0.43155 0.0092 0.43548 0.00764 0.43848 C 0.0059 0.44172 0.00243 0.44843 0.00243 0.44843 C -0.00035 0.45976 -0.00938 0.46855 -0.01771 0.47202 C -0.05469 0.47063 -0.0625 0.46924 -0.09879 0.47202 C -0.11077 0.47294 -0.12379 0.47849 -0.13542 0.48219 C -0.15 0.48682 -0.16615 0.48728 -0.18108 0.4889 C -0.23976 0.48612 -0.20382 0.48728 -0.28872 0.48728 " pathEditMode="relative" ptsTypes="ffffffffffffffffA">
                                      <p:cBhvr>
                                        <p:cTn id="14" dur="3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1 0.02798 C 0.01424 0.04024 0.01632 0.04787 0.00764 0.05157 C 0.00382 0.05944 -0.00399 0.06337 -0.01007 0.06846 C -0.01319 0.071 -0.0177 0.07863 -0.0177 0.07886 C -0.01892 0.08372 -0.02135 0.0939 -0.02135 0.09413 C -0.01996 0.11748 -0.0177 0.13922 -0.02014 0.16304 C -0.02066 0.1679 -0.02743 0.17114 -0.0302 0.17299 C -0.04132 0.18039 -0.05173 0.1834 -0.06441 0.18478 C -0.11232 0.18386 -0.14913 0.18178 -0.19357 0.17808 C -0.20694 0.17368 -0.20017 0.17553 -0.21389 0.17299 C -0.22222 0.17507 -0.21875 0.17484 -0.22395 0.17484 " pathEditMode="relative" rAng="0" ptsTypes="ffffffffffA">
                                      <p:cBhvr>
                                        <p:cTn id="17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7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6.49399E-6 C 0.00347 -0.00717 0.00798 -0.01087 0.01389 -0.01365 C 0.03715 -0.01296 0.06042 -0.01411 0.08351 -0.0118 C 0.08489 -0.01157 0.0842 -0.00833 0.08472 -0.00671 C 0.08698 0.00046 0.08941 0.0074 0.09114 0.01503 C 0.09201 0.0185 0.09358 0.0252 0.09358 0.0252 C 0.09496 0.03677 0.09705 0.04787 0.1 0.05897 C 0.10121 0.07654 0.10278 0.09366 0.10382 0.11123 C 0.10469 0.16026 0.1118 0.22271 0.09358 0.26965 C 0.09114 0.28353 0.08854 0.30365 0.07708 0.30851 C 0.04861 0.33556 -0.00955 0.3203 -0.03177 0.3203 " pathEditMode="relative" ptsTypes="ffffffffffA">
                                      <p:cBhvr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1202 C 0.00261 -0.02336 0.00191 -0.03469 0.00348 -0.04579 C 0.00365 -0.04764 0.00608 -0.04718 0.0073 -0.04764 C 0.0099 -0.04879 0.01233 -0.04972 0.01493 -0.05088 C 0.01615 -0.05134 0.01875 -0.05249 0.01875 -0.05226 C 0.03108 -0.05157 0.03542 -0.05573 0.04271 -0.04764 C 0.04723 -0.04255 0.04792 -0.03978 0.05157 -0.03237 C 0.05243 -0.03076 0.05417 -0.02729 0.05417 -0.02706 C 0.05782 -0.01225 0.05295 -0.03237 0.05677 -0.01711 C 0.05764 -0.01387 0.0592 -0.00717 0.0592 -0.00694 C 0.05886 0.0081 0.05868 0.02313 0.05799 0.03839 C 0.05747 0.04788 0.05382 0.05805 0.05157 0.06707 C 0.04618 0.08858 0.04011 0.11078 0.03646 0.13298 C 0.0342 0.14663 0.03368 0.16189 0.03004 0.17507 C 0.02743 0.19727 0.02379 0.21878 0.01997 0.24075 C 0.01962 0.2426 0.01823 0.24399 0.01754 0.24584 C 0.01632 0.24908 0.01684 0.25347 0.01493 0.25602 C 0.01407 0.25717 0.01233 0.25717 0.01111 0.25763 C 0.0066 0.27637 -0.00451 0.2877 -0.01666 0.29649 C -0.02291 0.30111 -0.02639 0.30759 -0.03316 0.3099 C -0.06007 0.33442 -0.09826 0.32933 -0.12812 0.33025 C -0.15573 0.33534 -0.18385 0.33788 -0.21163 0.3402 C -0.22639 0.34436 -0.24236 0.34575 -0.25729 0.34714 C -0.26198 0.34644 -0.27118 0.34528 -0.27118 0.34552 C -0.27118 0.34413 -0.27118 0.3432 -0.27118 0.34205 " pathEditMode="relative" rAng="0" ptsTypes="ffffffffffffffffffffffffA">
                                      <p:cBhvr>
                                        <p:cTn id="21" dur="3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111 C 0.00139 0.00046 0.00157 -0.01018 0.00226 -0.02082 C 0.0033 -0.03515 0.01528 -0.037 0.02362 -0.03955 C 0.04636 -0.03793 0.04757 -0.04533 0.0566 -0.02775 C 0.05869 -0.01873 0.05712 -0.02405 0.06285 -0.01249 C 0.06494 -0.0081 0.0658 -0.00046 0.06667 0.00439 C 0.06632 0.01757 0.06858 0.04301 0.06164 0.05666 C 0.05886 0.06845 0.054 0.07678 0.04393 0.07678 C 0.00469 0.07678 -0.03454 0.07678 -0.07378 0.07678 " pathEditMode="relative" rAng="0" ptsTypes="ffffffffA">
                                      <p:cBhvr>
                                        <p:cTn id="24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6827E-7 C -0.00139 0.02313 -0.00347 0.04487 -0.00625 0.06753 C -0.00868 0.08719 -0.00937 0.10754 -0.01389 0.1265 C -0.01493 0.13691 -0.01667 0.14639 -0.01771 0.1568 C -0.01944 0.1908 -0.01788 0.22664 -0.02396 0.25971 C -0.02517 0.27798 -0.02674 0.29579 -0.03038 0.3136 C -0.03125 0.32956 -0.03108 0.34482 -0.03663 0.35916 C -0.03871 0.37049 -0.04253 0.39408 -0.04809 0.4031 C -0.05312 0.41119 -0.07187 0.41119 -0.07708 0.41142 C -0.09358 0.41235 -0.11007 0.41258 -0.12656 0.41304 C -0.13611 0.4142 -0.1474 0.4179 -0.15694 0.41489 C -0.16007 0.42137 -0.16042 0.42137 -0.15694 0.41651 " pathEditMode="relative" rAng="0" ptsTypes="fffffffffffA">
                                      <p:cBhvr>
                                        <p:cTn id="26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21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68363E-6 C 0.00035 0.00948 -0.00017 0.01919 0.00122 0.02867 C 0.00226 0.03584 0.02031 0.04163 0.02413 0.04209 C 0.03802 0.04394 0.05208 0.04579 0.0658 0.04903 C 0.07761 0.0518 0.08802 0.05735 0.1 0.05897 C 0.1059 0.06059 0.11181 0.06244 0.11771 0.06406 C 0.1191 0.06915 0.12153 0.07932 0.12153 0.07932 C 0.12274 0.09644 0.12448 0.11286 0.12535 0.12997 C 0.12448 0.17669 0.1224 0.21947 0.11649 0.2648 C 0.11424 0.28122 0.11233 0.30111 0.10504 0.31545 C 0.10295 0.32377 0.10104 0.32955 0.09497 0.3321 C 0.07101 0.35384 0.03802 0.35314 0.01024 0.35592 C -0.01562 0.35846 -0.04132 0.36424 -0.06701 0.36771 C -0.09097 0.37534 -0.11597 0.38089 -0.14045 0.38436 C -0.1493 0.38876 -0.15903 0.38737 -0.1684 0.38945 C -0.17656 0.39361 -0.1691 0.39015 -0.18472 0.39292 C -0.1868 0.39338 -0.19114 0.39454 -0.19114 0.39454 " pathEditMode="relative" ptsTypes="ffffffffffffffffA">
                                      <p:cBhvr>
                                        <p:cTn id="28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0.02798 C -0.00174 0.03539 -0.00122 0.04255 0.00034 0.04995 C 0.00208 0.05828 0.01302 0.06476 0.01927 0.06522 C 0.03316 0.06614 0.04722 0.06637 0.06111 0.06684 C 0.07031 0.06822 0.07968 0.06846 0.08888 0.07031 C 0.09149 0.07077 0.09652 0.07354 0.09652 0.07378 C 0.10104 0.07748 0.10538 0.07933 0.11041 0.0821 C 0.11163 0.08441 0.11527 0.09112 0.11545 0.0939 C 0.11614 0.11402 0.11319 0.13506 0.1092 0.15449 C 0.10763 0.16189 0.1085 0.16536 0.10277 0.1679 C 0.07656 0.19288 0.03316 0.18155 0.00659 0.18155 " pathEditMode="relative" rAng="0" ptsTypes="ffffffffffA">
                                      <p:cBhvr>
                                        <p:cTn id="31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8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8.57539E-6 C -0.00104 0.00578 -0.00365 0.03029 -0.00625 0.03538 C -0.02795 0.07816 -0.07552 0.07284 -0.10886 0.074 C -0.12101 0.07585 -0.13351 0.07747 -0.14549 0.08094 C -0.15122 0.08579 -0.154 0.09296 -0.15955 0.09759 C -0.16372 0.10615 -0.16789 0.11447 -0.17205 0.12303 C -0.17726 0.1339 -0.17952 0.14754 -0.18473 0.15841 C -0.18594 0.16466 -0.18733 0.17067 -0.18854 0.17691 C -0.19028 0.20744 -0.19132 0.23797 -0.19497 0.26803 C -0.19653 0.28122 -0.19948 0.2937 -0.20122 0.30689 C -0.20243 0.31637 -0.20261 0.33371 -0.20886 0.34042 C -0.21111 0.34273 -0.21389 0.34389 -0.2165 0.34551 C -0.21893 0.3469 -0.22396 0.34898 -0.22396 0.34898 C -0.24045 0.34805 -0.25573 0.34643 -0.27205 0.34389 C -0.28299 0.34204 -0.29393 0.3388 -0.30504 0.3388 " pathEditMode="relative" ptsTypes="ffffffffffffffA">
                                      <p:cBhvr>
                                        <p:cTn id="33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0.0296 C 0.00348 -0.03307 0.00591 -0.05088 0.00677 -0.05157 C 0.00955 -0.05388 0.01146 -0.05758 0.01424 -0.0599 C 0.0165 -0.06198 0.01945 -0.06175 0.02188 -0.06336 C 0.04011 -0.07562 0.05973 -0.0747 0.08004 -0.07678 C 0.09688 -0.07585 0.11181 -0.07354 0.1283 -0.07169 C 0.13073 -0.06938 0.13368 -0.06776 0.13577 -0.06498 C 0.14514 -0.05296 0.13125 -0.06637 0.14219 -0.05643 C 0.14705 -0.04694 0.14983 -0.03816 0.15348 -0.02775 C 0.15695 -0.00231 0.1566 0.01573 0.15729 0.04464 C 0.15677 0.07146 0.15851 0.09436 0.15348 0.11887 C 0.1533 0.12119 0.15226 0.13368 0.15104 0.13738 C 0.14636 0.15195 0.13316 0.17299 0.12188 0.17785 C 0.11754 0.18363 0.10729 0.19242 0.10157 0.19473 C 0.09688 0.19912 0.09202 0.19959 0.08646 0.20144 C 0.07466 0.20953 0.06146 0.213 0.04844 0.21485 C -0.02604 0.23682 -0.12205 0.22664 -0.18958 0.22664 " pathEditMode="relative" rAng="0" ptsTypes="ffffffffffffffffA">
                                      <p:cBhvr>
                                        <p:cTn id="35" dur="3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5.3654E-6 C 0.00035 0.01134 -0.00035 0.02267 0.00121 0.03377 C 0.00139 0.03493 0.01267 0.0384 0.01389 0.03863 C 0.02483 0.03955 0.03576 0.03978 0.0467 0.04048 C 0.08212 0.0451 0.03489 0.03932 0.11389 0.04372 C 0.1243 0.04418 0.13507 0.04857 0.14548 0.05042 C 0.15885 0.05967 0.14236 0.04903 0.15555 0.05551 C 0.16371 0.05967 0.16944 0.06592 0.17847 0.06915 C 0.18264 0.0865 0.18038 0.09968 0.17969 0.11957 C 0.17934 0.12975 0.17917 0.13992 0.17847 0.1501 C 0.17621 0.18132 0.14878 0.17184 0.1342 0.17184 " pathEditMode="relative" ptsTypes="ffffffffffA">
                                      <p:cBhvr>
                                        <p:cTn id="38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6.0592E-6 C 0.00035 0.01803 -0.00035 0.03607 0.00121 0.05388 C 0.00139 0.05503 0.0125 0.0585 0.01389 0.05897 C 0.02361 0.06197 0.03073 0.06128 0.04184 0.0622 C 0.07934 0.05989 0.11701 0.05804 0.15451 0.0555 C 0.16753 0.05619 0.1816 0.05226 0.19375 0.05897 C 0.20017 0.06243 0.20764 0.06475 0.21389 0.06914 C 0.22222 0.07492 0.22864 0.08186 0.23802 0.08417 C 0.24531 0.09065 0.24601 0.09319 0.25191 0.10106 C 0.25364 0.10799 0.25642 0.11539 0.25955 0.12141 C 0.25903 0.16257 0.25781 0.26341 0.25573 0.3018 C 0.25486 0.31798 0.25469 0.33487 0.25191 0.35059 C 0.25087 0.36563 0.24878 0.37696 0.24566 0.39106 C 0.24444 0.39662 0.23924 0.40633 0.23924 0.40633 C 0.23698 0.41558 0.22847 0.43015 0.22153 0.43316 C 0.21493 0.44194 0.20764 0.44564 0.19878 0.44842 C 0.18871 0.45536 0.18594 0.45397 0.17222 0.45513 C 0.13628 0.46831 0.08229 0.45975 0.05694 0.46021 C 0.03264 0.46206 0.00764 0.46877 -0.01649 0.46877 " pathEditMode="relative" ptsTypes="ffffffffffffffffffA">
                                      <p:cBhvr>
                                        <p:cTn id="40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185 C -0.00295 -0.02012 -0.00208 -0.02174 -0.00138 -0.02359 C -0.00086 -0.02521 -0.00104 -0.02752 -3.88889E-6 -0.02868 C 0.00139 -0.03007 0.0033 -0.0296 0.00504 -0.0303 C 0.00764 -0.03122 0.01007 -0.03261 0.0125 -0.03377 C 0.01511 -0.03492 0.02014 -0.037 0.02014 -0.037 C 0.03282 -0.04857 0.04775 -0.04117 0.0632 -0.04047 C 0.09914 -0.03469 0.13473 -0.02498 0.17084 -0.02197 C 0.17414 -0.02082 0.17796 -0.02105 0.18091 -0.0185 C 0.18212 -0.01735 0.18247 -0.0148 0.18351 -0.01342 C 0.18455 -0.01203 0.18612 -0.01133 0.18733 -0.01018 C 0.18872 -0.00463 0.1908 -0.00023 0.19237 0.00509 C 0.19184 0.02243 0.19167 0.04001 0.19098 0.05735 C 0.1908 0.05967 0.18768 0.074 0.18733 0.07423 C 0.18299 0.07794 0.18455 0.07609 0.18212 0.07932 " pathEditMode="relative" ptsTypes="ffffffffffffffA">
                                      <p:cBhvr>
                                        <p:cTn id="4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5097E-6 C 0.00035 -0.00671 0.00017 -0.01341 0.00122 -0.02012 C 0.00313 -0.03307 0.02309 -0.03677 0.03038 -0.03862 C 0.03247 -0.03908 0.03455 -0.04001 0.03681 -0.04047 C 0.04184 -0.04117 0.04688 -0.04163 0.05191 -0.04209 C 0.08524 -0.04001 0.1151 -0.03793 0.14931 -0.037 C 0.15434 -0.03585 0.15851 -0.034 0.16337 -0.03191 C 0.16701 -0.02868 0.17135 -0.02729 0.17465 -0.02359 C 0.17969 -0.01781 0.18316 -0.00994 0.18854 -0.00509 C 0.1941 0.00578 0.18767 -0.00624 0.19618 0.00694 C 0.20035 0.01341 0.20278 0.02174 0.20642 0.02868 C 0.20833 0.03677 0.2092 0.04232 0.21267 0.04903 C 0.21597 0.0673 0.2224 0.08464 0.22535 0.10291 C 0.22587 0.10638 0.22604 0.10962 0.22656 0.11309 C 0.22691 0.11494 0.22743 0.11656 0.22778 0.11818 C 0.22865 0.12327 0.23038 0.13321 0.23038 0.13321 C 0.23264 0.17461 0.2408 0.22525 0.22153 0.26133 C 0.21771 0.27729 0.2066 0.28862 0.19497 0.29348 C 0.1875 0.30018 0.1783 0.30018 0.16962 0.3018 C 0.13715 0.31753 0.16944 0.3025 0.07465 0.30527 C 0.03993 0.3062 0.00538 0.31499 -0.02917 0.31869 C -0.04045 0.32146 -0.03403 0.32054 -0.04809 0.32054 " pathEditMode="relative" ptsTypes="fffffffffffffffffffffA">
                                      <p:cBhvr>
                                        <p:cTn id="45" dur="3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vnatelj\Desktop\Slike_i_zvukovi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07504" y="515550"/>
            <a:ext cx="8784976" cy="3199202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3428992" y="2143116"/>
            <a:ext cx="613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FF0000"/>
                </a:solidFill>
              </a:rPr>
              <a:t>Zbor.</a:t>
            </a:r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643306" y="1214422"/>
            <a:ext cx="500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FF0000"/>
                </a:solidFill>
              </a:rPr>
              <a:t>PRO</a:t>
            </a:r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3643306" y="714356"/>
            <a:ext cx="500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FF0000"/>
                </a:solidFill>
              </a:rPr>
              <a:t>PRO</a:t>
            </a:r>
            <a:endParaRPr lang="hr-HR" sz="1400" b="1" dirty="0">
              <a:solidFill>
                <a:srgbClr val="FF0000"/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2786050" y="2143116"/>
            <a:ext cx="500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rgbClr val="FF0000"/>
                </a:solidFill>
              </a:rPr>
              <a:t>4.c</a:t>
            </a:r>
            <a:endParaRPr lang="hr-HR" sz="1600" b="1" dirty="0">
              <a:solidFill>
                <a:srgbClr val="FF0000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2571736" y="2857496"/>
            <a:ext cx="500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rgbClr val="FF0000"/>
                </a:solidFill>
              </a:rPr>
              <a:t>4.d</a:t>
            </a:r>
            <a:endParaRPr lang="hr-HR" sz="1600" b="1" dirty="0">
              <a:solidFill>
                <a:srgbClr val="FF0000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2214546" y="2143116"/>
            <a:ext cx="500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rgbClr val="FF0000"/>
                </a:solidFill>
              </a:rPr>
              <a:t>4.b</a:t>
            </a:r>
            <a:endParaRPr lang="hr-HR" sz="1600" b="1" dirty="0">
              <a:solidFill>
                <a:srgbClr val="FF0000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1643042" y="2143116"/>
            <a:ext cx="500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rgbClr val="FF0000"/>
                </a:solidFill>
              </a:rPr>
              <a:t>4.a</a:t>
            </a:r>
            <a:endParaRPr lang="hr-HR" sz="1600" b="1" dirty="0">
              <a:solidFill>
                <a:srgbClr val="FF0000"/>
              </a:solidFill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285720" y="2928934"/>
            <a:ext cx="500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rgbClr val="FF0000"/>
                </a:solidFill>
              </a:rPr>
              <a:t>3.b</a:t>
            </a:r>
            <a:endParaRPr lang="hr-HR" sz="1600" b="1" dirty="0">
              <a:solidFill>
                <a:srgbClr val="FF0000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85720" y="2214554"/>
            <a:ext cx="500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rgbClr val="FF0000"/>
                </a:solidFill>
              </a:rPr>
              <a:t>2.c</a:t>
            </a:r>
            <a:endParaRPr lang="hr-HR" sz="1600" b="1" dirty="0">
              <a:solidFill>
                <a:srgbClr val="FF0000"/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1071538" y="2143116"/>
            <a:ext cx="500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rgbClr val="FF0000"/>
                </a:solidFill>
              </a:rPr>
              <a:t>3.d</a:t>
            </a:r>
            <a:endParaRPr lang="hr-HR" sz="1600" b="1" dirty="0">
              <a:solidFill>
                <a:srgbClr val="FF0000"/>
              </a:solidFill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1285852" y="2857496"/>
            <a:ext cx="500065" cy="338554"/>
          </a:xfrm>
          <a:custGeom>
            <a:avLst/>
            <a:gdLst>
              <a:gd name="connsiteX0" fmla="*/ 0 w 500065"/>
              <a:gd name="connsiteY0" fmla="*/ 0 h 338554"/>
              <a:gd name="connsiteX1" fmla="*/ 500065 w 500065"/>
              <a:gd name="connsiteY1" fmla="*/ 0 h 338554"/>
              <a:gd name="connsiteX2" fmla="*/ 500065 w 500065"/>
              <a:gd name="connsiteY2" fmla="*/ 338554 h 338554"/>
              <a:gd name="connsiteX3" fmla="*/ 0 w 500065"/>
              <a:gd name="connsiteY3" fmla="*/ 338554 h 338554"/>
              <a:gd name="connsiteX4" fmla="*/ 0 w 500065"/>
              <a:gd name="connsiteY4" fmla="*/ 0 h 3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065" h="338554">
                <a:moveTo>
                  <a:pt x="0" y="0"/>
                </a:moveTo>
                <a:lnTo>
                  <a:pt x="500065" y="0"/>
                </a:lnTo>
                <a:lnTo>
                  <a:pt x="500065" y="338554"/>
                </a:lnTo>
                <a:lnTo>
                  <a:pt x="0" y="338554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chemeClr val="bg1">
                    <a:lumMod val="65000"/>
                  </a:schemeClr>
                </a:solidFill>
              </a:rPr>
              <a:t>3.a</a:t>
            </a:r>
            <a:endParaRPr lang="hr-HR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4643438" y="1928802"/>
            <a:ext cx="500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rgbClr val="FF0000"/>
                </a:solidFill>
              </a:rPr>
              <a:t>6.d</a:t>
            </a:r>
            <a:endParaRPr lang="hr-HR" sz="1600" b="1" dirty="0">
              <a:solidFill>
                <a:srgbClr val="FF0000"/>
              </a:solidFill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5286380" y="1928802"/>
            <a:ext cx="500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rgbClr val="FF0000"/>
                </a:solidFill>
              </a:rPr>
              <a:t>5.d</a:t>
            </a:r>
            <a:endParaRPr lang="hr-HR" sz="1600" b="1" dirty="0">
              <a:solidFill>
                <a:srgbClr val="FF0000"/>
              </a:solidFill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5857884" y="1928802"/>
            <a:ext cx="500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rgbClr val="FF0000"/>
                </a:solidFill>
              </a:rPr>
              <a:t>7.a</a:t>
            </a:r>
            <a:endParaRPr lang="hr-HR" sz="1600" b="1" dirty="0">
              <a:solidFill>
                <a:srgbClr val="FF0000"/>
              </a:solidFill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6429388" y="1928802"/>
            <a:ext cx="500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rgbClr val="FF0000"/>
                </a:solidFill>
              </a:rPr>
              <a:t>8.c</a:t>
            </a:r>
            <a:endParaRPr lang="hr-HR" sz="1600" b="1" dirty="0">
              <a:solidFill>
                <a:srgbClr val="FF0000"/>
              </a:solidFill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7215206" y="1857364"/>
            <a:ext cx="500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rgbClr val="FF0000"/>
                </a:solidFill>
              </a:rPr>
              <a:t>7.a</a:t>
            </a:r>
            <a:endParaRPr lang="hr-HR" sz="1600" b="1" dirty="0">
              <a:solidFill>
                <a:srgbClr val="FF0000"/>
              </a:solidFill>
            </a:endParaRPr>
          </a:p>
        </p:txBody>
      </p:sp>
      <p:sp>
        <p:nvSpPr>
          <p:cNvPr id="19" name="TekstniOkvir 18"/>
          <p:cNvSpPr txBox="1"/>
          <p:nvPr/>
        </p:nvSpPr>
        <p:spPr>
          <a:xfrm>
            <a:off x="7786710" y="1857364"/>
            <a:ext cx="500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rgbClr val="FF0000"/>
                </a:solidFill>
              </a:rPr>
              <a:t>5.a</a:t>
            </a:r>
            <a:endParaRPr lang="hr-HR" sz="1600" b="1" dirty="0">
              <a:solidFill>
                <a:srgbClr val="FF0000"/>
              </a:solidFill>
            </a:endParaRPr>
          </a:p>
        </p:txBody>
      </p:sp>
      <p:sp>
        <p:nvSpPr>
          <p:cNvPr id="20" name="TekstniOkvir 19"/>
          <p:cNvSpPr txBox="1"/>
          <p:nvPr/>
        </p:nvSpPr>
        <p:spPr>
          <a:xfrm>
            <a:off x="8001024" y="2571744"/>
            <a:ext cx="500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rgbClr val="FF0000"/>
                </a:solidFill>
              </a:rPr>
              <a:t>8.a</a:t>
            </a:r>
            <a:endParaRPr lang="hr-HR" sz="1600" b="1" dirty="0">
              <a:solidFill>
                <a:srgbClr val="FF0000"/>
              </a:solidFill>
            </a:endParaRPr>
          </a:p>
        </p:txBody>
      </p:sp>
      <p:sp>
        <p:nvSpPr>
          <p:cNvPr id="21" name="TekstniOkvir 20"/>
          <p:cNvSpPr txBox="1"/>
          <p:nvPr/>
        </p:nvSpPr>
        <p:spPr>
          <a:xfrm>
            <a:off x="7286644" y="2571744"/>
            <a:ext cx="500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rgbClr val="FF0000"/>
                </a:solidFill>
              </a:rPr>
              <a:t>5.c</a:t>
            </a:r>
            <a:endParaRPr lang="hr-HR" sz="1600" b="1" dirty="0">
              <a:solidFill>
                <a:srgbClr val="FF0000"/>
              </a:solidFill>
            </a:endParaRPr>
          </a:p>
        </p:txBody>
      </p:sp>
      <p:sp>
        <p:nvSpPr>
          <p:cNvPr id="22" name="TekstniOkvir 21"/>
          <p:cNvSpPr txBox="1"/>
          <p:nvPr/>
        </p:nvSpPr>
        <p:spPr>
          <a:xfrm>
            <a:off x="5429256" y="2571744"/>
            <a:ext cx="500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rgbClr val="FF0000"/>
                </a:solidFill>
              </a:rPr>
              <a:t>7.d</a:t>
            </a:r>
            <a:endParaRPr lang="hr-HR" sz="1600" b="1" dirty="0">
              <a:solidFill>
                <a:srgbClr val="FF0000"/>
              </a:solidFill>
            </a:endParaRPr>
          </a:p>
        </p:txBody>
      </p:sp>
      <p:sp>
        <p:nvSpPr>
          <p:cNvPr id="23" name="TekstniOkvir 22"/>
          <p:cNvSpPr txBox="1"/>
          <p:nvPr/>
        </p:nvSpPr>
        <p:spPr>
          <a:xfrm>
            <a:off x="6072198" y="2571744"/>
            <a:ext cx="785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chemeClr val="bg1">
                    <a:lumMod val="65000"/>
                  </a:schemeClr>
                </a:solidFill>
              </a:rPr>
              <a:t>INFO</a:t>
            </a:r>
            <a:endParaRPr lang="hr-HR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857496"/>
            <a:ext cx="415936" cy="4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5" name="TekstniOkvir 24"/>
          <p:cNvSpPr txBox="1"/>
          <p:nvPr/>
        </p:nvSpPr>
        <p:spPr>
          <a:xfrm>
            <a:off x="539552" y="1886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002060"/>
                </a:solidFill>
              </a:rPr>
              <a:t>KAT </a:t>
            </a:r>
            <a:endParaRPr lang="hr-HR" b="1" dirty="0">
              <a:solidFill>
                <a:srgbClr val="002060"/>
              </a:solidFill>
            </a:endParaRPr>
          </a:p>
        </p:txBody>
      </p:sp>
      <p:sp>
        <p:nvSpPr>
          <p:cNvPr id="26" name="TekstniOkvir 25"/>
          <p:cNvSpPr txBox="1"/>
          <p:nvPr/>
        </p:nvSpPr>
        <p:spPr>
          <a:xfrm rot="16200000">
            <a:off x="868234" y="367638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POŽAR  →</a:t>
            </a:r>
            <a:endParaRPr lang="hr-H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34 -0.0074 -0.00973 -0.00971 -0.0191 -0.01179 C -0.02587 -0.01133 -0.03351 -0.01503 -0.03924 -0.01017 C -0.04289 -0.00717 -0.04045 0.00116 -0.04063 0.00671 C -0.04167 0.04626 -0.03785 0.10569 -0.04809 0.14848 C -0.05018 0.16813 -0.05139 0.18779 -0.0533 0.20745 C -0.054 0.21416 -0.05486 0.22086 -0.05573 0.22757 C -0.05643 0.23219 -0.05834 0.24121 -0.05834 0.24121 C -0.05938 0.26041 -0.06146 0.27914 -0.06337 0.29834 C -0.06372 0.31915 -0.06424 0.33997 -0.06459 0.36078 C -0.06511 0.39293 -0.06424 0.42507 -0.06598 0.45699 C -0.06615 0.45907 -0.06962 0.45352 -0.06962 0.45352 " pathEditMode="relative" ptsTypes="fffffffffff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1 0.0266 C 0.00955 0.03493 0.01076 0.03007 0.00799 0.04186 C 0.00712 0.0458 0.00469 0.04857 0.00295 0.05204 C 0.00208 0.05366 0.00035 0.05713 0.00035 0.05713 C -0.0026 0.06938 -0.00469 0.08164 -0.00729 0.09413 C -0.01024 0.12234 -0.01337 0.15056 -0.01736 0.17854 C -0.02031 0.30666 -0.01354 0.43363 -0.01354 0.56129 " pathEditMode="relative" ptsTypes="ffffffA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0.02867 C 0.00937 0.03885 0.00399 0.05504 0.01111 0.05897 C 0.02951 0.06891 0.05937 0.0407 0.07049 0.06244 C 0.07535 0.07192 0.07309 0.17368 0.06424 0.21068 C 0.0533 0.31614 0.06424 0.42345 0.06424 0.52937 " pathEditMode="relative" ptsTypes="ffffA">
                                      <p:cBhvr>
                                        <p:cTn id="1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9 0.03584 C 0.01667 0.04417 0.01563 0.05874 0.01025 0.06452 C 0.00556 0.06961 -0.00538 0.07284 -0.01128 0.07469 C -0.01718 0.08025 -0.01441 0.07678 -0.02013 0.08811 C -0.02187 0.09158 -0.02517 0.09828 -0.02517 0.09828 C -0.02812 0.111 -0.03159 0.12419 -0.03402 0.13714 C -0.03593 0.14731 -0.03663 0.15726 -0.03906 0.16743 C -0.04079 0.19102 -0.04322 0.21461 -0.04531 0.2382 C -0.04357 0.32192 -0.04027 0.40587 -0.04027 0.48959 " pathEditMode="relative" ptsTypes="ffffffffA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-0.00463 C -0.02344 -0.00417 -0.03056 -0.00393 -0.03768 -0.00301 C -0.04479 -0.00208 -0.05104 0.00462 -0.05799 0.00555 C -0.06476 0.00647 -0.07153 0.0067 -0.0783 0.00717 C -0.08108 0.01295 -0.08212 0.01734 -0.08334 0.02405 C -0.08368 0.10106 -0.08386 0.17807 -0.08455 0.25509 C -0.08507 0.31105 -0.08959 0.36609 -0.08959 0.42206 " pathEditMode="relative" rAng="0" ptsTypes="ffffffA">
                                      <p:cBhvr>
                                        <p:cTn id="1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21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18 -0.02984 C -0.02084 -0.03492 -0.02205 -0.04071 -0.01997 -0.0451 C -0.01858 -0.04811 -0.01493 -0.04718 -0.01233 -0.04834 C -0.0099 -0.04949 -0.00486 -0.05181 -0.00486 -0.05181 C 0.04375 -0.04764 0.0342 -0.06638 0.03698 -0.02313 C 0.03715 -0.0192 0.03784 -0.01527 0.03819 -0.01133 C 0.04218 0.14246 0.03958 0.02451 0.03958 0.34274 " pathEditMode="relative" ptsTypes="ffffffA">
                                      <p:cBhvr>
                                        <p:cTn id="1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0.025 C 0.01441 0.03611 0.01441 0.04722 0.0151 0.05833 C 0.01563 0.06574 0.02101 0.07106 0.02344 0.07754 C 0.02674 0.08657 0.03038 0.09629 0.03299 0.10601 C 0.03733 0.16388 0.03524 0.20023 0.0342 0.27106 C 0.03385 0.29791 0.0283 0.32314 0.0283 0.35046 " pathEditMode="relative" ptsTypes="fffffA">
                                      <p:cBhvr>
                                        <p:cTn id="2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99815E-6 C -0.00052 0.00509 0.00035 0.01064 -0.00139 0.01503 C -0.00382 0.02128 -0.00955 0.0222 -0.01389 0.02359 C -0.02535 0.0333 -0.04149 0.03377 -0.05451 0.03539 C -0.06545 0.04001 -0.06059 0.03839 -0.0684 0.0488 C -0.07118 0.06453 -0.07413 0.07979 -0.07604 0.09598 C -0.07517 0.16212 -0.07379 0.19935 -0.0684 0.25787 C -0.06875 0.28215 -0.06892 0.3062 -0.06962 0.33048 C -0.07014 0.3469 -0.07344 0.36286 -0.07344 0.37928 " pathEditMode="relative" ptsTypes="ffffffffA">
                                      <p:cBhvr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3876E-6 C 0.00121 0.00832 2.77778E-6 0.01757 0.00243 0.02544 C 0.00312 0.02775 0.00573 0.02821 0.00746 0.02868 C 0.02135 0.03307 0.03211 0.03284 0.0467 0.03376 C 0.06649 0.03885 0.08732 0.0407 0.10746 0.04394 C 0.1092 0.04718 0.1118 0.04995 0.11267 0.05388 C 0.11302 0.0555 0.11319 0.05735 0.11389 0.05897 C 0.11527 0.06244 0.11892 0.06915 0.11892 0.06915 C 0.12083 0.07678 0.12361 0.08325 0.12534 0.09112 C 0.12604 0.09459 0.12777 0.10129 0.12777 0.10129 C 0.13107 0.15055 0.12569 0.19889 0.12534 0.24792 C 0.125 0.28955 0.12534 0.33094 0.12534 0.37257 " pathEditMode="relative" ptsTypes="fffffffffffA">
                                      <p:cBhvr>
                                        <p:cTn id="2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97 0.02913 C 0.01962 0.03307 0.01997 0.03723 0.01875 0.04093 C 0.01806 0.04301 0.01268 0.04579 0.01112 0.04602 C -0.00069 0.04764 -0.0125 0.0481 -0.0243 0.04949 C -0.03368 0.05064 -0.05225 0.05272 -0.05225 0.05272 C -0.05972 0.0555 -0.06579 0.05666 -0.07378 0.05781 C -0.07829 0.05989 -0.08229 0.06105 -0.08645 0.06452 C -0.08819 0.07146 -0.09097 0.07863 -0.09392 0.08487 C -0.09618 0.0962 -0.09687 0.10222 -0.09774 0.11517 C -0.09826 0.2086 -0.10034 0.30319 -0.10034 0.39685 " pathEditMode="relative" ptsTypes="fffffffffA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91 0.01087 0.00417 0.02359 -0.00381 0.0303 C -0.03663 0.02937 -0.06475 0.02868 -0.09618 0.02359 C -0.11163 0.02614 -0.1052 0.02359 -0.11406 0.03539 C -0.12361 0.0754 -0.11406 0.1427 -0.11267 0.18733 C -0.11319 0.22387 -0.11406 0.26018 -0.11406 0.29672 " pathEditMode="relative" ptsTypes="fffffA">
                                      <p:cBhvr>
                                        <p:cTn id="2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13 -0.02822 C -0.02014 -0.06175 -0.00972 -0.04394 0.02656 -0.0451 C 0.05729 -0.04787 0.08889 -0.05204 0.11893 -0.04163 C 0.12049 -0.03492 0.1224 -0.02822 0.12396 -0.02151 C 0.12344 0.02151 0.1257 0.0518 0.11893 0.08973 C 0.11754 0.12465 0.11511 0.15749 0.11511 0.19264 " pathEditMode="relative" ptsTypes="fffffA">
                                      <p:cBhvr>
                                        <p:cTn id="3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05088E-6 C 0.00174 0.00808 0.00313 0.01456 0.00643 0.02196 C 0.02604 0.06544 0.06719 0.05781 0.1 0.05896 C 0.10139 0.06544 0.10226 0.0703 0.10504 0.07585 C 0.10712 0.09805 0.11094 0.11956 0.11268 0.14176 C 0.11233 0.17714 0.12813 0.25924 0.10382 0.30179 C 0.10243 0.30734 0.10261 0.30503 0.10261 0.3085 L 0.11024 0.3085 " pathEditMode="relative" ptsTypes="ffffffAA">
                                      <p:cBhvr>
                                        <p:cTn id="3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00833E-6 C 0.00313 0.02706 0.00104 0.05597 0.01268 0.07933 C 0.01684 0.08765 0.01632 0.0969 0.02292 0.10292 C 0.02483 0.11078 0.0257 0.11633 0.02917 0.12304 C 0.03715 0.15657 0.05972 0.15218 0.08229 0.15333 C 0.11215 0.19311 0.09757 0.30319 0.09757 0.3321 " pathEditMode="relative" ptsTypes="fffff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20259E-7 C 0.00034 0.00301 0.00295 0.02914 0.00503 0.03192 C 0.00607 0.03331 0.00764 0.03308 0.00885 0.03377 C 0.03177 0.03284 0.05243 0.03284 0.07465 0.02868 C 0.12118 0.02961 0.13646 0.0266 0.171 0.03539 C 0.17864 0.04071 0.18663 0.04441 0.19496 0.04718 C 0.19948 0.05135 0.20503 0.05505 0.21024 0.05736 C 0.21111 0.05898 0.21163 0.06106 0.21267 0.06245 C 0.21371 0.06383 0.21562 0.06407 0.21649 0.06568 C 0.21823 0.06869 0.21875 0.07262 0.22031 0.07586 C 0.21962 0.1087 0.21962 0.13113 0.21267 0.16027 C 0.21232 0.1642 0.21215 0.16814 0.21146 0.17207 C 0.21093 0.17554 0.20885 0.18201 0.20885 0.18201 C 0.20764 0.20676 0.20764 0.19774 0.20764 0.20907 " pathEditMode="relative" ptsTypes="fffffffffffffA">
                                      <p:cBhvr>
                                        <p:cTn id="3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65495E-6 C 0.02187 0.04418 0.0493 0.03261 0.08854 0.03377 C 0.1158 0.03793 0.14392 0.03608 0.17083 0.04395 C 0.18611 0.09968 0.17465 0.16397 0.17465 0.22433 " pathEditMode="relative" ptsTypes="fffA">
                                      <p:cBhvr>
                                        <p:cTn id="4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5717E-6 C 0.00208 0.00856 0.00417 0.01711 0.00642 0.02544 C 0.00538 0.07216 -0.00191 0.13229 0.00885 0.17715 C 0.0099 0.18987 0.01094 0.20167 0.01649 0.21254 C 0.02535 0.24977 0.04653 0.24723 0.07222 0.25139 C 0.08299 0.25601 0.0776 0.25555 0.08611 0.26318 C 0.08924 0.27613 0.08455 0.26064 0.09115 0.27151 C 0.09306 0.27475 0.0941 0.28284 0.09497 0.28677 C 0.09531 0.29302 0.09601 0.29903 0.09618 0.30527 C 0.0967 0.31938 0.0967 0.33326 0.0974 0.34736 C 0.09757 0.34921 0.09879 0.35245 0.09879 0.35245 " pathEditMode="relative" ptsTypes="ffffffffffA">
                                      <p:cBhvr>
                                        <p:cTn id="4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4486 C -0.00729 -0.05319 0.01024 -0.04671 0.02118 -0.04324 C 0.06041 -0.04463 0.09965 -0.04856 0.13889 -0.05157 C 0.17587 -0.04995 0.17847 -0.06313 0.18073 -0.02451 C 0.18125 0.00856 0.18333 0.04441 0.18333 0.07817 " pathEditMode="relative" ptsTypes="ffffA">
                                      <p:cBhvr>
                                        <p:cTn id="4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risnik\Desktop\SLIKE ŠKOLE\DSCF16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Prugasta strelica udesno 3"/>
          <p:cNvSpPr/>
          <p:nvPr/>
        </p:nvSpPr>
        <p:spPr>
          <a:xfrm rot="11567874">
            <a:off x="7390816" y="4493671"/>
            <a:ext cx="623702" cy="365501"/>
          </a:xfrm>
          <a:prstGeom prst="stripedRightArrow">
            <a:avLst/>
          </a:prstGeom>
          <a:solidFill>
            <a:srgbClr val="3E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ugasta strelica udesno 5"/>
          <p:cNvSpPr/>
          <p:nvPr/>
        </p:nvSpPr>
        <p:spPr>
          <a:xfrm rot="10800000">
            <a:off x="2380812" y="3329801"/>
            <a:ext cx="623702" cy="365501"/>
          </a:xfrm>
          <a:prstGeom prst="stripedRightArrow">
            <a:avLst/>
          </a:prstGeom>
          <a:solidFill>
            <a:srgbClr val="3E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ugasta strelica udesno 6"/>
          <p:cNvSpPr/>
          <p:nvPr/>
        </p:nvSpPr>
        <p:spPr>
          <a:xfrm rot="11567874">
            <a:off x="7890882" y="4636548"/>
            <a:ext cx="623702" cy="365501"/>
          </a:xfrm>
          <a:prstGeom prst="stripedRightArrow">
            <a:avLst/>
          </a:prstGeom>
          <a:solidFill>
            <a:srgbClr val="3E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ugasta strelica udesno 9"/>
          <p:cNvSpPr/>
          <p:nvPr/>
        </p:nvSpPr>
        <p:spPr>
          <a:xfrm rot="11567874">
            <a:off x="7176503" y="4493670"/>
            <a:ext cx="623702" cy="365501"/>
          </a:xfrm>
          <a:prstGeom prst="stripedRightArrow">
            <a:avLst/>
          </a:prstGeom>
          <a:solidFill>
            <a:srgbClr val="3E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kstniOkvir 10"/>
          <p:cNvSpPr txBox="1"/>
          <p:nvPr/>
        </p:nvSpPr>
        <p:spPr>
          <a:xfrm>
            <a:off x="0" y="2714620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3EFC86"/>
                </a:solidFill>
              </a:rPr>
              <a:t>ZBORNO</a:t>
            </a:r>
            <a:r>
              <a:rPr lang="hr-HR" sz="2400" b="1" dirty="0" smtClean="0"/>
              <a:t> </a:t>
            </a:r>
            <a:r>
              <a:rPr lang="hr-HR" sz="2400" b="1" dirty="0" smtClean="0">
                <a:solidFill>
                  <a:srgbClr val="3EFC86"/>
                </a:solidFill>
              </a:rPr>
              <a:t>MJESTO</a:t>
            </a:r>
            <a:endParaRPr lang="hr-HR" sz="2400" b="1" dirty="0">
              <a:solidFill>
                <a:srgbClr val="3EFC86"/>
              </a:solidFill>
            </a:endParaRPr>
          </a:p>
        </p:txBody>
      </p:sp>
      <p:sp>
        <p:nvSpPr>
          <p:cNvPr id="13" name="Savijena strelica 12"/>
          <p:cNvSpPr/>
          <p:nvPr/>
        </p:nvSpPr>
        <p:spPr>
          <a:xfrm rot="11537349">
            <a:off x="8425734" y="4436030"/>
            <a:ext cx="813816" cy="722057"/>
          </a:xfrm>
          <a:prstGeom prst="bentArrow">
            <a:avLst/>
          </a:prstGeom>
          <a:solidFill>
            <a:srgbClr val="3E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cxnSp>
        <p:nvCxnSpPr>
          <p:cNvPr id="15" name="Ravni poveznik sa strelicom 14"/>
          <p:cNvCxnSpPr/>
          <p:nvPr/>
        </p:nvCxnSpPr>
        <p:spPr>
          <a:xfrm rot="5400000" flipH="1" flipV="1">
            <a:off x="7644628" y="1356504"/>
            <a:ext cx="57150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2234" y="0"/>
            <a:ext cx="857232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71876"/>
            <a:ext cx="3000365" cy="224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 t="8138"/>
          <a:stretch>
            <a:fillRect/>
          </a:stretch>
        </p:blipFill>
        <p:spPr bwMode="auto">
          <a:xfrm>
            <a:off x="2500298" y="5286388"/>
            <a:ext cx="250029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7643834" y="6072206"/>
          <a:ext cx="971550" cy="431800"/>
        </p:xfrm>
        <a:graphic>
          <a:graphicData uri="http://schemas.openxmlformats.org/presentationml/2006/ole">
            <p:oleObj spid="_x0000_s1026" name="Objekt ljudske za pakera" showAsIcon="1" r:id="rId8" imgW="1943640" imgH="863640" progId="Package">
              <p:embed/>
            </p:oleObj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 l="38243" t="40288" r="30312" b="38130"/>
          <a:stretch>
            <a:fillRect/>
          </a:stretch>
        </p:blipFill>
        <p:spPr bwMode="auto">
          <a:xfrm>
            <a:off x="0" y="3214686"/>
            <a:ext cx="846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9" cstate="print"/>
          <a:srcRect l="38243" t="40288" r="30312" b="38130"/>
          <a:stretch>
            <a:fillRect/>
          </a:stretch>
        </p:blipFill>
        <p:spPr bwMode="auto">
          <a:xfrm>
            <a:off x="571472" y="3214686"/>
            <a:ext cx="846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 cstate="print"/>
          <a:srcRect l="38243" t="40288" r="30312" b="38130"/>
          <a:stretch>
            <a:fillRect/>
          </a:stretch>
        </p:blipFill>
        <p:spPr bwMode="auto">
          <a:xfrm>
            <a:off x="1285852" y="3214686"/>
            <a:ext cx="846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sndAc>
      <p:stSnd>
        <p:snd r:embed="rId3" name="firetrucksire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59852E-6 L -0.42882 -0.108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59852E-6 L -0.29531 -0.076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-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50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34043E-6 L -0.25538 -0.0661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7" grpId="0" animBg="1"/>
      <p:bldP spid="7" grpId="1" animBg="1"/>
      <p:bldP spid="10" grpId="0" animBg="1"/>
      <p:bldP spid="10" grpId="1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risnik\Desktop\SLIKE ŠKOLE\DSCF16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858000"/>
          </a:xfrm>
          <a:prstGeom prst="rect">
            <a:avLst/>
          </a:prstGeom>
          <a:noFill/>
        </p:spPr>
      </p:pic>
      <p:cxnSp>
        <p:nvCxnSpPr>
          <p:cNvPr id="8" name="Ravni poveznik 7"/>
          <p:cNvCxnSpPr/>
          <p:nvPr/>
        </p:nvCxnSpPr>
        <p:spPr>
          <a:xfrm rot="10800000" flipV="1">
            <a:off x="0" y="4357694"/>
            <a:ext cx="3643274" cy="571504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avijena strelica 28"/>
          <p:cNvSpPr/>
          <p:nvPr/>
        </p:nvSpPr>
        <p:spPr>
          <a:xfrm rot="11114899">
            <a:off x="579313" y="3725260"/>
            <a:ext cx="3368588" cy="325805"/>
          </a:xfrm>
          <a:prstGeom prst="bentArrow">
            <a:avLst>
              <a:gd name="adj1" fmla="val 25000"/>
              <a:gd name="adj2" fmla="val 28494"/>
              <a:gd name="adj3" fmla="val 25000"/>
              <a:gd name="adj4" fmla="val 43750"/>
            </a:avLst>
          </a:prstGeom>
          <a:solidFill>
            <a:srgbClr val="3EF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5" name="Prugasta strelica udesno 4"/>
          <p:cNvSpPr/>
          <p:nvPr/>
        </p:nvSpPr>
        <p:spPr>
          <a:xfrm rot="11318181">
            <a:off x="7235853" y="5286431"/>
            <a:ext cx="978408" cy="348878"/>
          </a:xfrm>
          <a:prstGeom prst="stripedRightArrow">
            <a:avLst/>
          </a:prstGeom>
          <a:solidFill>
            <a:srgbClr val="3E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571744"/>
            <a:ext cx="298444" cy="29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334049"/>
            <a:ext cx="1428760" cy="107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0504"/>
            <a:ext cx="1048634" cy="7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8" name="Prugasta strelica udesno 17"/>
          <p:cNvSpPr/>
          <p:nvPr/>
        </p:nvSpPr>
        <p:spPr>
          <a:xfrm rot="11318181">
            <a:off x="7307292" y="5786498"/>
            <a:ext cx="978408" cy="348878"/>
          </a:xfrm>
          <a:prstGeom prst="stripedRightArrow">
            <a:avLst/>
          </a:prstGeom>
          <a:solidFill>
            <a:srgbClr val="3E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Prugasta strelica udesno 18"/>
          <p:cNvSpPr/>
          <p:nvPr/>
        </p:nvSpPr>
        <p:spPr>
          <a:xfrm rot="11318181">
            <a:off x="7378729" y="6286564"/>
            <a:ext cx="978408" cy="348878"/>
          </a:xfrm>
          <a:prstGeom prst="stripedRightArrow">
            <a:avLst/>
          </a:prstGeom>
          <a:solidFill>
            <a:srgbClr val="3E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Prugasta strelica udesno 19"/>
          <p:cNvSpPr/>
          <p:nvPr/>
        </p:nvSpPr>
        <p:spPr>
          <a:xfrm rot="11318181">
            <a:off x="7388253" y="5438831"/>
            <a:ext cx="978408" cy="348878"/>
          </a:xfrm>
          <a:prstGeom prst="stripedRightArrow">
            <a:avLst/>
          </a:prstGeom>
          <a:solidFill>
            <a:srgbClr val="3E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Prugasta strelica udesno 20"/>
          <p:cNvSpPr/>
          <p:nvPr/>
        </p:nvSpPr>
        <p:spPr>
          <a:xfrm rot="11318181">
            <a:off x="7459692" y="5938898"/>
            <a:ext cx="978408" cy="348878"/>
          </a:xfrm>
          <a:prstGeom prst="stripedRightArrow">
            <a:avLst/>
          </a:prstGeom>
          <a:solidFill>
            <a:srgbClr val="3E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Prugasta strelica udesno 21"/>
          <p:cNvSpPr/>
          <p:nvPr/>
        </p:nvSpPr>
        <p:spPr>
          <a:xfrm rot="11318181">
            <a:off x="7531129" y="6438964"/>
            <a:ext cx="978408" cy="348878"/>
          </a:xfrm>
          <a:prstGeom prst="stripedRightArrow">
            <a:avLst/>
          </a:prstGeom>
          <a:solidFill>
            <a:srgbClr val="3E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6" cstate="print"/>
          <a:srcRect l="38243" t="40288" r="30312" b="38130"/>
          <a:stretch>
            <a:fillRect/>
          </a:stretch>
        </p:blipFill>
        <p:spPr bwMode="auto">
          <a:xfrm>
            <a:off x="0" y="3571876"/>
            <a:ext cx="666897" cy="3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6" name="TekstniOkvir 15"/>
          <p:cNvSpPr txBox="1"/>
          <p:nvPr/>
        </p:nvSpPr>
        <p:spPr>
          <a:xfrm rot="20871438">
            <a:off x="942328" y="496313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ZBORNO MJESTO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025E-7 L -0.43142 -0.0966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" y="-4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014E-6 L -0.5026 -0.117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" y="-5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90564E-6 L -0.63611 -0.1376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3321E-6 L -0.29063 -0.0663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-3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5.45791E-7 L -0.36146 -0.0869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-4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0518E-7 L -0.43229 -0.0862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" y="-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61</Words>
  <Application>Microsoft Office PowerPoint</Application>
  <PresentationFormat>Prikaz na zaslonu (4:3)</PresentationFormat>
  <Paragraphs>51</Paragraphs>
  <Slides>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6" baseType="lpstr">
      <vt:lpstr>Office tema</vt:lpstr>
      <vt:lpstr>Objekt ljudske za pakera</vt:lpstr>
      <vt:lpstr>Slajd 1</vt:lpstr>
      <vt:lpstr>Slajd 2</vt:lpstr>
      <vt:lpstr>Slajd 3</vt:lpstr>
      <vt:lpstr>Slajd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SJEDNICA UČITELJSKOG VIJEĆA           ČETVRTAK  11.11.2010.</dc:title>
  <dc:creator>Ravnatelj</dc:creator>
  <cp:lastModifiedBy>uci</cp:lastModifiedBy>
  <cp:revision>184</cp:revision>
  <dcterms:created xsi:type="dcterms:W3CDTF">2010-11-05T05:56:07Z</dcterms:created>
  <dcterms:modified xsi:type="dcterms:W3CDTF">2010-11-16T10:19:43Z</dcterms:modified>
</cp:coreProperties>
</file>